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8" r:id="rId2"/>
  </p:sldMasterIdLst>
  <p:notesMasterIdLst>
    <p:notesMasterId r:id="rId19"/>
  </p:notesMasterIdLst>
  <p:sldIdLst>
    <p:sldId id="305" r:id="rId3"/>
    <p:sldId id="306" r:id="rId4"/>
    <p:sldId id="307" r:id="rId5"/>
    <p:sldId id="308" r:id="rId6"/>
    <p:sldId id="310" r:id="rId7"/>
    <p:sldId id="292" r:id="rId8"/>
    <p:sldId id="301" r:id="rId9"/>
    <p:sldId id="297" r:id="rId10"/>
    <p:sldId id="289" r:id="rId11"/>
    <p:sldId id="271" r:id="rId12"/>
    <p:sldId id="295" r:id="rId13"/>
    <p:sldId id="296" r:id="rId14"/>
    <p:sldId id="299" r:id="rId15"/>
    <p:sldId id="311" r:id="rId16"/>
    <p:sldId id="304" r:id="rId17"/>
    <p:sldId id="303"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FFF"/>
    <a:srgbClr val="00A200"/>
    <a:srgbClr val="2121FF"/>
    <a:srgbClr val="000000"/>
    <a:srgbClr val="000099"/>
    <a:srgbClr val="00D000"/>
    <a:srgbClr val="31859C"/>
    <a:srgbClr val="DDDDFF"/>
    <a:srgbClr val="E5E5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23" autoAdjust="0"/>
  </p:normalViewPr>
  <p:slideViewPr>
    <p:cSldViewPr>
      <p:cViewPr varScale="1">
        <p:scale>
          <a:sx n="73" d="100"/>
          <a:sy n="73" d="100"/>
        </p:scale>
        <p:origin x="-1229"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a:solidFill>
          <a:schemeClr val="accent1">
            <a:lumMod val="60000"/>
            <a:lumOff val="40000"/>
          </a:schemeClr>
        </a:solidFill>
        <a:ln>
          <a:solidFill>
            <a:schemeClr val="tx2">
              <a:lumMod val="75000"/>
            </a:schemeClr>
          </a:solidFill>
        </a:ln>
      </dgm:spPr>
      <dgm:t>
        <a:bodyPr/>
        <a:lstStyle/>
        <a:p>
          <a:r>
            <a:rPr lang="en-US" dirty="0" smtClean="0">
              <a:latin typeface="+mn-lt"/>
            </a:rPr>
            <a:t>Goal 1 Focus</a:t>
          </a:r>
          <a:endParaRPr lang="en-US" dirty="0">
            <a:latin typeface="+mn-lt"/>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E15F2FB-CD87-436E-AFAA-BB603E575307}">
      <dgm:prSet phldrT="[Text]"/>
      <dgm:spPr>
        <a:solidFill>
          <a:srgbClr val="D2D8E2">
            <a:alpha val="89804"/>
          </a:srgbClr>
        </a:solidFill>
        <a:ln>
          <a:solidFill>
            <a:schemeClr val="accent1">
              <a:lumMod val="75000"/>
              <a:alpha val="90000"/>
            </a:schemeClr>
          </a:solidFill>
        </a:ln>
      </dgm:spPr>
      <dgm:t>
        <a:bodyPr/>
        <a:lstStyle/>
        <a:p>
          <a:r>
            <a:rPr lang="en-US" i="0" dirty="0" smtClean="0">
              <a:solidFill>
                <a:schemeClr val="tx1">
                  <a:lumMod val="75000"/>
                  <a:lumOff val="25000"/>
                </a:schemeClr>
              </a:solidFill>
              <a:latin typeface="+mn-lt"/>
            </a:rPr>
            <a:t>Lifelong Learning</a:t>
          </a:r>
          <a:endParaRPr lang="en-US" i="0" dirty="0">
            <a:solidFill>
              <a:schemeClr val="tx1">
                <a:lumMod val="75000"/>
                <a:lumOff val="25000"/>
              </a:schemeClr>
            </a:solidFill>
            <a:latin typeface="+mn-lt"/>
          </a:endParaRPr>
        </a:p>
      </dgm:t>
    </dgm:pt>
    <dgm:pt modelId="{29F52CCB-53B9-4E23-89D6-7DA0675F861C}" type="parTrans" cxnId="{2D2E3D58-A7E1-4048-B16E-EB86B7C0FF12}">
      <dgm:prSet/>
      <dgm:spPr/>
      <dgm:t>
        <a:bodyPr/>
        <a:lstStyle/>
        <a:p>
          <a:endParaRPr lang="en-US"/>
        </a:p>
      </dgm:t>
    </dgm:pt>
    <dgm:pt modelId="{570A3966-CEA1-45F3-BBC7-F415186A3556}" type="sibTrans" cxnId="{2D2E3D58-A7E1-4048-B16E-EB86B7C0FF12}">
      <dgm:prSet/>
      <dgm:spPr/>
      <dgm:t>
        <a:bodyPr/>
        <a:lstStyle/>
        <a:p>
          <a:endParaRPr lang="en-US"/>
        </a:p>
      </dgm:t>
    </dgm:pt>
    <dgm:pt modelId="{2165DDA8-1510-462A-BC52-4C60EF8E7FF9}">
      <dgm:prSet phldrT="[Text]"/>
      <dgm:spPr>
        <a:solidFill>
          <a:srgbClr val="D2D8E2">
            <a:alpha val="89804"/>
          </a:srgbClr>
        </a:solidFill>
        <a:ln>
          <a:solidFill>
            <a:schemeClr val="accent1">
              <a:lumMod val="75000"/>
              <a:alpha val="90000"/>
            </a:schemeClr>
          </a:solidFill>
        </a:ln>
      </dgm:spPr>
      <dgm:t>
        <a:bodyPr/>
        <a:lstStyle/>
        <a:p>
          <a:r>
            <a:rPr lang="en-US" i="0" dirty="0" smtClean="0">
              <a:solidFill>
                <a:schemeClr val="tx1">
                  <a:lumMod val="75000"/>
                  <a:lumOff val="25000"/>
                </a:schemeClr>
              </a:solidFill>
              <a:latin typeface="+mn-lt"/>
            </a:rPr>
            <a:t>Learning Spaces</a:t>
          </a:r>
          <a:endParaRPr lang="en-US" i="0" dirty="0">
            <a:solidFill>
              <a:schemeClr val="tx1">
                <a:lumMod val="75000"/>
                <a:lumOff val="25000"/>
              </a:schemeClr>
            </a:solidFill>
            <a:latin typeface="+mn-lt"/>
          </a:endParaRPr>
        </a:p>
      </dgm:t>
    </dgm:pt>
    <dgm:pt modelId="{E3B56308-5B96-4157-AEAD-4D7E205DE2B5}" type="parTrans" cxnId="{3025EC58-0E7F-40CB-9A3E-0F2D6D5AA475}">
      <dgm:prSet/>
      <dgm:spPr/>
      <dgm:t>
        <a:bodyPr/>
        <a:lstStyle/>
        <a:p>
          <a:endParaRPr lang="en-US"/>
        </a:p>
      </dgm:t>
    </dgm:pt>
    <dgm:pt modelId="{CE065EE7-7EBC-4898-AA76-B983E1BF0CA3}" type="sibTrans" cxnId="{3025EC58-0E7F-40CB-9A3E-0F2D6D5AA475}">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2D2E3D58-A7E1-4048-B16E-EB86B7C0FF12}" srcId="{5533A5A6-AAC1-4DC2-926F-9A96568D1C14}" destId="{CE15F2FB-CD87-436E-AFAA-BB603E575307}" srcOrd="0" destOrd="0" parTransId="{29F52CCB-53B9-4E23-89D6-7DA0675F861C}" sibTransId="{570A3966-CEA1-45F3-BBC7-F415186A3556}"/>
    <dgm:cxn modelId="{931DFFF5-900E-41AE-A178-D93CAD3D9029}" type="presOf" srcId="{CA8737B4-D615-4F91-993B-807CFA0EE9CF}" destId="{A8668A05-A874-4704-8CCF-4FE5EF0D7330}" srcOrd="0" destOrd="0" presId="urn:microsoft.com/office/officeart/2005/8/layout/vList5"/>
    <dgm:cxn modelId="{F183CBBE-57AE-4B2A-9215-60BB61BAF793}" type="presOf" srcId="{5533A5A6-AAC1-4DC2-926F-9A96568D1C14}" destId="{ED6A07ED-056F-4937-ABB4-3F770471797F}" srcOrd="0" destOrd="0" presId="urn:microsoft.com/office/officeart/2005/8/layout/vList5"/>
    <dgm:cxn modelId="{ADE39AD6-4C13-44E2-B32E-44DD6434E6F2}" type="presOf" srcId="{CE15F2FB-CD87-436E-AFAA-BB603E575307}" destId="{8BC45E04-3743-4554-8306-997CFD9EC1A6}"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BA1C9EBD-89FA-49C3-A5BC-49316589B50E}" type="presOf" srcId="{2165DDA8-1510-462A-BC52-4C60EF8E7FF9}" destId="{8BC45E04-3743-4554-8306-997CFD9EC1A6}" srcOrd="0" destOrd="1" presId="urn:microsoft.com/office/officeart/2005/8/layout/vList5"/>
    <dgm:cxn modelId="{3025EC58-0E7F-40CB-9A3E-0F2D6D5AA475}" srcId="{5533A5A6-AAC1-4DC2-926F-9A96568D1C14}" destId="{2165DDA8-1510-462A-BC52-4C60EF8E7FF9}" srcOrd="1" destOrd="0" parTransId="{E3B56308-5B96-4157-AEAD-4D7E205DE2B5}" sibTransId="{CE065EE7-7EBC-4898-AA76-B983E1BF0CA3}"/>
    <dgm:cxn modelId="{D81244F3-7D0E-435D-A192-A99908685570}" type="presParOf" srcId="{A8668A05-A874-4704-8CCF-4FE5EF0D7330}" destId="{16A33256-7732-4456-A451-6121505F4A0B}" srcOrd="0" destOrd="0" presId="urn:microsoft.com/office/officeart/2005/8/layout/vList5"/>
    <dgm:cxn modelId="{01BCB0B0-C130-4147-9ADF-D6EC40F4B42F}" type="presParOf" srcId="{16A33256-7732-4456-A451-6121505F4A0B}" destId="{ED6A07ED-056F-4937-ABB4-3F770471797F}" srcOrd="0" destOrd="0" presId="urn:microsoft.com/office/officeart/2005/8/layout/vList5"/>
    <dgm:cxn modelId="{CAF1FFD1-D858-4ACB-A45F-336768BEC1D2}"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AA9805-D991-4802-A618-FF677DBC353A}"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5055B487-DCBB-4F04-8A5B-D083B3256D4B}">
      <dgm:prSet phldrT="[Text]"/>
      <dgm:spPr/>
      <dgm:t>
        <a:bodyPr/>
        <a:lstStyle/>
        <a:p>
          <a:r>
            <a:rPr lang="en-US" dirty="0" smtClean="0"/>
            <a:t>Overview</a:t>
          </a:r>
          <a:endParaRPr lang="en-US" dirty="0"/>
        </a:p>
      </dgm:t>
    </dgm:pt>
    <dgm:pt modelId="{3AF57620-5BA3-4F83-ACF2-CFA84FF7BA38}" type="parTrans" cxnId="{163E5BAA-39AF-40D7-A874-38F101355377}">
      <dgm:prSet/>
      <dgm:spPr/>
      <dgm:t>
        <a:bodyPr/>
        <a:lstStyle/>
        <a:p>
          <a:endParaRPr lang="en-US"/>
        </a:p>
      </dgm:t>
    </dgm:pt>
    <dgm:pt modelId="{BE95C3D3-5C6C-4BED-A1B7-FDD96C0EFF2B}" type="sibTrans" cxnId="{163E5BAA-39AF-40D7-A874-38F101355377}">
      <dgm:prSet/>
      <dgm:spPr/>
      <dgm:t>
        <a:bodyPr/>
        <a:lstStyle/>
        <a:p>
          <a:endParaRPr lang="en-US"/>
        </a:p>
      </dgm:t>
    </dgm:pt>
    <dgm:pt modelId="{91155210-2979-4F57-B01B-B5B6D73E2957}">
      <dgm:prSet phldrT="[Text]"/>
      <dgm:spPr/>
      <dgm:t>
        <a:bodyPr/>
        <a:lstStyle/>
        <a:p>
          <a:r>
            <a:rPr lang="en-US" dirty="0" smtClean="0"/>
            <a:t>Breakout Sessions</a:t>
          </a:r>
          <a:endParaRPr lang="en-US" dirty="0"/>
        </a:p>
      </dgm:t>
    </dgm:pt>
    <dgm:pt modelId="{38048D49-643C-452D-8C53-965ED8955803}" type="parTrans" cxnId="{5C89DEC9-7E44-4B25-B01C-552716779E3E}">
      <dgm:prSet/>
      <dgm:spPr/>
      <dgm:t>
        <a:bodyPr/>
        <a:lstStyle/>
        <a:p>
          <a:endParaRPr lang="en-US"/>
        </a:p>
      </dgm:t>
    </dgm:pt>
    <dgm:pt modelId="{36F5B0CD-0D7E-4FC5-828A-C1DE50236368}" type="sibTrans" cxnId="{5C89DEC9-7E44-4B25-B01C-552716779E3E}">
      <dgm:prSet/>
      <dgm:spPr/>
      <dgm:t>
        <a:bodyPr/>
        <a:lstStyle/>
        <a:p>
          <a:endParaRPr lang="en-US"/>
        </a:p>
      </dgm:t>
    </dgm:pt>
    <dgm:pt modelId="{C81B4209-8C9D-4B3E-9609-53BC4AF9AE75}">
      <dgm:prSet phldrT="[Text]"/>
      <dgm:spPr/>
      <dgm:t>
        <a:bodyPr/>
        <a:lstStyle/>
        <a:p>
          <a:r>
            <a:rPr lang="en-US" dirty="0" smtClean="0"/>
            <a:t>Reconvene and Board Debrief</a:t>
          </a:r>
          <a:endParaRPr lang="en-US" dirty="0"/>
        </a:p>
      </dgm:t>
    </dgm:pt>
    <dgm:pt modelId="{966B023E-6280-41AE-B416-3EEF8864D71F}" type="parTrans" cxnId="{0FD5EF15-A818-4010-960A-6BAC8A3B140B}">
      <dgm:prSet/>
      <dgm:spPr/>
      <dgm:t>
        <a:bodyPr/>
        <a:lstStyle/>
        <a:p>
          <a:endParaRPr lang="en-US"/>
        </a:p>
      </dgm:t>
    </dgm:pt>
    <dgm:pt modelId="{C91ECD3B-03B9-4D9F-B69C-ACFF80CE2487}" type="sibTrans" cxnId="{0FD5EF15-A818-4010-960A-6BAC8A3B140B}">
      <dgm:prSet/>
      <dgm:spPr/>
      <dgm:t>
        <a:bodyPr/>
        <a:lstStyle/>
        <a:p>
          <a:endParaRPr lang="en-US"/>
        </a:p>
      </dgm:t>
    </dgm:pt>
    <dgm:pt modelId="{5541C3C7-A40A-4DFA-8FE6-72A47E98EF1D}">
      <dgm:prSet phldrT="[Text]"/>
      <dgm:spPr/>
      <dgm:t>
        <a:bodyPr/>
        <a:lstStyle/>
        <a:p>
          <a:r>
            <a:rPr lang="en-US" dirty="0" smtClean="0"/>
            <a:t>Concluding Remarks</a:t>
          </a:r>
          <a:endParaRPr lang="en-US" dirty="0"/>
        </a:p>
      </dgm:t>
    </dgm:pt>
    <dgm:pt modelId="{2E20C4AE-8CFE-4001-BF07-BAB6EFAEF77F}" type="parTrans" cxnId="{680085FD-9681-4CDD-82C9-91F67CA15B3E}">
      <dgm:prSet/>
      <dgm:spPr/>
      <dgm:t>
        <a:bodyPr/>
        <a:lstStyle/>
        <a:p>
          <a:endParaRPr lang="en-US"/>
        </a:p>
      </dgm:t>
    </dgm:pt>
    <dgm:pt modelId="{05CD04AB-79BE-46C0-AC9E-3F1CA1B00C19}" type="sibTrans" cxnId="{680085FD-9681-4CDD-82C9-91F67CA15B3E}">
      <dgm:prSet/>
      <dgm:spPr/>
      <dgm:t>
        <a:bodyPr/>
        <a:lstStyle/>
        <a:p>
          <a:endParaRPr lang="en-US"/>
        </a:p>
      </dgm:t>
    </dgm:pt>
    <dgm:pt modelId="{856A784D-C2F1-457F-B051-6D80E2585B4C}" type="pres">
      <dgm:prSet presAssocID="{D7AA9805-D991-4802-A618-FF677DBC353A}" presName="linear" presStyleCnt="0">
        <dgm:presLayoutVars>
          <dgm:animLvl val="lvl"/>
          <dgm:resizeHandles val="exact"/>
        </dgm:presLayoutVars>
      </dgm:prSet>
      <dgm:spPr/>
      <dgm:t>
        <a:bodyPr/>
        <a:lstStyle/>
        <a:p>
          <a:endParaRPr lang="en-US"/>
        </a:p>
      </dgm:t>
    </dgm:pt>
    <dgm:pt modelId="{8365D8A2-3002-43A2-810D-DEC2457F29D0}" type="pres">
      <dgm:prSet presAssocID="{5055B487-DCBB-4F04-8A5B-D083B3256D4B}" presName="parentText" presStyleLbl="node1" presStyleIdx="0" presStyleCnt="4">
        <dgm:presLayoutVars>
          <dgm:chMax val="0"/>
          <dgm:bulletEnabled val="1"/>
        </dgm:presLayoutVars>
      </dgm:prSet>
      <dgm:spPr/>
      <dgm:t>
        <a:bodyPr/>
        <a:lstStyle/>
        <a:p>
          <a:endParaRPr lang="en-US"/>
        </a:p>
      </dgm:t>
    </dgm:pt>
    <dgm:pt modelId="{AFD0F627-5DEF-4102-B6E7-99FE19DA403D}" type="pres">
      <dgm:prSet presAssocID="{BE95C3D3-5C6C-4BED-A1B7-FDD96C0EFF2B}" presName="spacer" presStyleCnt="0"/>
      <dgm:spPr/>
    </dgm:pt>
    <dgm:pt modelId="{0058F65C-7835-4291-A793-D728D1D4464F}" type="pres">
      <dgm:prSet presAssocID="{91155210-2979-4F57-B01B-B5B6D73E2957}" presName="parentText" presStyleLbl="node1" presStyleIdx="1" presStyleCnt="4">
        <dgm:presLayoutVars>
          <dgm:chMax val="0"/>
          <dgm:bulletEnabled val="1"/>
        </dgm:presLayoutVars>
      </dgm:prSet>
      <dgm:spPr/>
      <dgm:t>
        <a:bodyPr/>
        <a:lstStyle/>
        <a:p>
          <a:endParaRPr lang="en-US"/>
        </a:p>
      </dgm:t>
    </dgm:pt>
    <dgm:pt modelId="{C9E42887-583D-465F-8D83-4B55D5BE185E}" type="pres">
      <dgm:prSet presAssocID="{36F5B0CD-0D7E-4FC5-828A-C1DE50236368}" presName="spacer" presStyleCnt="0"/>
      <dgm:spPr/>
    </dgm:pt>
    <dgm:pt modelId="{72F2C6B2-7857-4B17-A28A-8D171D4CC2A9}" type="pres">
      <dgm:prSet presAssocID="{C81B4209-8C9D-4B3E-9609-53BC4AF9AE75}" presName="parentText" presStyleLbl="node1" presStyleIdx="2" presStyleCnt="4">
        <dgm:presLayoutVars>
          <dgm:chMax val="0"/>
          <dgm:bulletEnabled val="1"/>
        </dgm:presLayoutVars>
      </dgm:prSet>
      <dgm:spPr/>
      <dgm:t>
        <a:bodyPr/>
        <a:lstStyle/>
        <a:p>
          <a:endParaRPr lang="en-US"/>
        </a:p>
      </dgm:t>
    </dgm:pt>
    <dgm:pt modelId="{841CB52C-4FF9-4AAE-87E6-9CA9AF4931BB}" type="pres">
      <dgm:prSet presAssocID="{C91ECD3B-03B9-4D9F-B69C-ACFF80CE2487}" presName="spacer" presStyleCnt="0"/>
      <dgm:spPr/>
    </dgm:pt>
    <dgm:pt modelId="{E9E3023E-E72F-4065-B396-FCEE7E855160}" type="pres">
      <dgm:prSet presAssocID="{5541C3C7-A40A-4DFA-8FE6-72A47E98EF1D}" presName="parentText" presStyleLbl="node1" presStyleIdx="3" presStyleCnt="4">
        <dgm:presLayoutVars>
          <dgm:chMax val="0"/>
          <dgm:bulletEnabled val="1"/>
        </dgm:presLayoutVars>
      </dgm:prSet>
      <dgm:spPr/>
      <dgm:t>
        <a:bodyPr/>
        <a:lstStyle/>
        <a:p>
          <a:endParaRPr lang="en-US"/>
        </a:p>
      </dgm:t>
    </dgm:pt>
  </dgm:ptLst>
  <dgm:cxnLst>
    <dgm:cxn modelId="{5C89DEC9-7E44-4B25-B01C-552716779E3E}" srcId="{D7AA9805-D991-4802-A618-FF677DBC353A}" destId="{91155210-2979-4F57-B01B-B5B6D73E2957}" srcOrd="1" destOrd="0" parTransId="{38048D49-643C-452D-8C53-965ED8955803}" sibTransId="{36F5B0CD-0D7E-4FC5-828A-C1DE50236368}"/>
    <dgm:cxn modelId="{D9F75D14-C96E-47E4-AA06-A3B1E772E233}" type="presOf" srcId="{5541C3C7-A40A-4DFA-8FE6-72A47E98EF1D}" destId="{E9E3023E-E72F-4065-B396-FCEE7E855160}" srcOrd="0" destOrd="0" presId="urn:microsoft.com/office/officeart/2005/8/layout/vList2"/>
    <dgm:cxn modelId="{BEFC7ACF-ED48-48FE-A67E-EEAFA745B437}" type="presOf" srcId="{91155210-2979-4F57-B01B-B5B6D73E2957}" destId="{0058F65C-7835-4291-A793-D728D1D4464F}" srcOrd="0" destOrd="0" presId="urn:microsoft.com/office/officeart/2005/8/layout/vList2"/>
    <dgm:cxn modelId="{75BAA6E8-D1E1-49E0-9591-9FA26FF16A0A}" type="presOf" srcId="{C81B4209-8C9D-4B3E-9609-53BC4AF9AE75}" destId="{72F2C6B2-7857-4B17-A28A-8D171D4CC2A9}" srcOrd="0" destOrd="0" presId="urn:microsoft.com/office/officeart/2005/8/layout/vList2"/>
    <dgm:cxn modelId="{0FD5EF15-A818-4010-960A-6BAC8A3B140B}" srcId="{D7AA9805-D991-4802-A618-FF677DBC353A}" destId="{C81B4209-8C9D-4B3E-9609-53BC4AF9AE75}" srcOrd="2" destOrd="0" parTransId="{966B023E-6280-41AE-B416-3EEF8864D71F}" sibTransId="{C91ECD3B-03B9-4D9F-B69C-ACFF80CE2487}"/>
    <dgm:cxn modelId="{680085FD-9681-4CDD-82C9-91F67CA15B3E}" srcId="{D7AA9805-D991-4802-A618-FF677DBC353A}" destId="{5541C3C7-A40A-4DFA-8FE6-72A47E98EF1D}" srcOrd="3" destOrd="0" parTransId="{2E20C4AE-8CFE-4001-BF07-BAB6EFAEF77F}" sibTransId="{05CD04AB-79BE-46C0-AC9E-3F1CA1B00C19}"/>
    <dgm:cxn modelId="{163E5BAA-39AF-40D7-A874-38F101355377}" srcId="{D7AA9805-D991-4802-A618-FF677DBC353A}" destId="{5055B487-DCBB-4F04-8A5B-D083B3256D4B}" srcOrd="0" destOrd="0" parTransId="{3AF57620-5BA3-4F83-ACF2-CFA84FF7BA38}" sibTransId="{BE95C3D3-5C6C-4BED-A1B7-FDD96C0EFF2B}"/>
    <dgm:cxn modelId="{269D1A32-263D-474D-8F0B-3490D1CE1B60}" type="presOf" srcId="{5055B487-DCBB-4F04-8A5B-D083B3256D4B}" destId="{8365D8A2-3002-43A2-810D-DEC2457F29D0}" srcOrd="0" destOrd="0" presId="urn:microsoft.com/office/officeart/2005/8/layout/vList2"/>
    <dgm:cxn modelId="{398414D4-9C62-4ABC-8FAD-47CAA263A67A}" type="presOf" srcId="{D7AA9805-D991-4802-A618-FF677DBC353A}" destId="{856A784D-C2F1-457F-B051-6D80E2585B4C}" srcOrd="0" destOrd="0" presId="urn:microsoft.com/office/officeart/2005/8/layout/vList2"/>
    <dgm:cxn modelId="{C467C5D7-FCF7-4CFC-AFBB-8C89CDFDC7F0}" type="presParOf" srcId="{856A784D-C2F1-457F-B051-6D80E2585B4C}" destId="{8365D8A2-3002-43A2-810D-DEC2457F29D0}" srcOrd="0" destOrd="0" presId="urn:microsoft.com/office/officeart/2005/8/layout/vList2"/>
    <dgm:cxn modelId="{C530C624-B99D-4AAA-B03C-7F53C9664A3A}" type="presParOf" srcId="{856A784D-C2F1-457F-B051-6D80E2585B4C}" destId="{AFD0F627-5DEF-4102-B6E7-99FE19DA403D}" srcOrd="1" destOrd="0" presId="urn:microsoft.com/office/officeart/2005/8/layout/vList2"/>
    <dgm:cxn modelId="{EB553325-47D0-4E6B-95C3-EC5BB8259518}" type="presParOf" srcId="{856A784D-C2F1-457F-B051-6D80E2585B4C}" destId="{0058F65C-7835-4291-A793-D728D1D4464F}" srcOrd="2" destOrd="0" presId="urn:microsoft.com/office/officeart/2005/8/layout/vList2"/>
    <dgm:cxn modelId="{4462F72E-8274-4AEB-8A8F-B9C682B4BC47}" type="presParOf" srcId="{856A784D-C2F1-457F-B051-6D80E2585B4C}" destId="{C9E42887-583D-465F-8D83-4B55D5BE185E}" srcOrd="3" destOrd="0" presId="urn:microsoft.com/office/officeart/2005/8/layout/vList2"/>
    <dgm:cxn modelId="{70F0601C-12A4-48F3-9765-E5A1A8356773}" type="presParOf" srcId="{856A784D-C2F1-457F-B051-6D80E2585B4C}" destId="{72F2C6B2-7857-4B17-A28A-8D171D4CC2A9}" srcOrd="4" destOrd="0" presId="urn:microsoft.com/office/officeart/2005/8/layout/vList2"/>
    <dgm:cxn modelId="{3FEFD945-7C90-4609-B4AB-5A7EC5A3EEB9}" type="presParOf" srcId="{856A784D-C2F1-457F-B051-6D80E2585B4C}" destId="{841CB52C-4FF9-4AAE-87E6-9CA9AF4931BB}" srcOrd="5" destOrd="0" presId="urn:microsoft.com/office/officeart/2005/8/layout/vList2"/>
    <dgm:cxn modelId="{5BE2BE8B-16CD-4081-B7AB-FC5F7E4D67FA}" type="presParOf" srcId="{856A784D-C2F1-457F-B051-6D80E2585B4C}" destId="{E9E3023E-E72F-4065-B396-FCEE7E855160}"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159BB7-B13C-4A4D-9157-5BEE150F94D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0ACB87D-DF77-42D5-AE7E-9CE542062425}">
      <dgm:prSet phldrT="[Text]" custT="1"/>
      <dgm:spPr/>
      <dgm:t>
        <a:bodyPr/>
        <a:lstStyle/>
        <a:p>
          <a:pPr>
            <a:lnSpc>
              <a:spcPct val="100000"/>
            </a:lnSpc>
            <a:spcAft>
              <a:spcPts val="0"/>
            </a:spcAft>
          </a:pPr>
          <a:r>
            <a:rPr lang="en-US" sz="2400" dirty="0" smtClean="0"/>
            <a:t>Session 1 - </a:t>
          </a:r>
          <a:r>
            <a:rPr lang="en-US" sz="2400" b="1" dirty="0" smtClean="0"/>
            <a:t>Science</a:t>
          </a:r>
          <a:r>
            <a:rPr lang="en-US" sz="2400" dirty="0" smtClean="0"/>
            <a:t> </a:t>
          </a:r>
        </a:p>
        <a:p>
          <a:pPr>
            <a:lnSpc>
              <a:spcPct val="100000"/>
            </a:lnSpc>
            <a:spcAft>
              <a:spcPts val="0"/>
            </a:spcAft>
          </a:pPr>
          <a:r>
            <a:rPr lang="en-US" sz="2400" i="0" dirty="0" smtClean="0"/>
            <a:t>(COB 320)</a:t>
          </a:r>
          <a:endParaRPr lang="en-US" sz="2400" i="0" dirty="0"/>
        </a:p>
      </dgm:t>
    </dgm:pt>
    <dgm:pt modelId="{E4D84767-2E24-419A-900B-1DEE66B3D67E}" type="parTrans" cxnId="{956C9E9B-F5B8-4407-906C-1C9041A73592}">
      <dgm:prSet/>
      <dgm:spPr/>
      <dgm:t>
        <a:bodyPr/>
        <a:lstStyle/>
        <a:p>
          <a:endParaRPr lang="en-US"/>
        </a:p>
      </dgm:t>
    </dgm:pt>
    <dgm:pt modelId="{96FFE81B-B2D5-407F-BA03-73B031FC10FE}" type="sibTrans" cxnId="{956C9E9B-F5B8-4407-906C-1C9041A73592}">
      <dgm:prSet/>
      <dgm:spPr/>
      <dgm:t>
        <a:bodyPr/>
        <a:lstStyle/>
        <a:p>
          <a:endParaRPr lang="en-US"/>
        </a:p>
      </dgm:t>
    </dgm:pt>
    <dgm:pt modelId="{6209EA5B-C675-4F9E-8F6B-75E46615A4C1}">
      <dgm:prSet phldrT="[Text]" custT="1"/>
      <dgm:spPr/>
      <dgm:t>
        <a:bodyPr/>
        <a:lstStyle/>
        <a:p>
          <a:r>
            <a:rPr lang="en-US" sz="2000" dirty="0" smtClean="0"/>
            <a:t>Carrie Taylor &amp; Michelle </a:t>
          </a:r>
          <a:r>
            <a:rPr lang="en-US" sz="2000" dirty="0" err="1" smtClean="0"/>
            <a:t>Karpovich</a:t>
          </a:r>
          <a:r>
            <a:rPr lang="en-US" sz="2000" dirty="0" smtClean="0"/>
            <a:t> (Western)</a:t>
          </a:r>
          <a:endParaRPr lang="en-US" sz="2000" dirty="0"/>
        </a:p>
      </dgm:t>
    </dgm:pt>
    <dgm:pt modelId="{02C607E6-90A2-457B-8D10-21DBBD97BF78}" type="parTrans" cxnId="{B9D65C59-6A39-4715-B6E3-DB31047FCD78}">
      <dgm:prSet/>
      <dgm:spPr/>
      <dgm:t>
        <a:bodyPr/>
        <a:lstStyle/>
        <a:p>
          <a:endParaRPr lang="en-US"/>
        </a:p>
      </dgm:t>
    </dgm:pt>
    <dgm:pt modelId="{0E865F34-4277-4249-AA57-13A721DFCC7E}" type="sibTrans" cxnId="{B9D65C59-6A39-4715-B6E3-DB31047FCD78}">
      <dgm:prSet/>
      <dgm:spPr/>
      <dgm:t>
        <a:bodyPr/>
        <a:lstStyle/>
        <a:p>
          <a:endParaRPr lang="en-US"/>
        </a:p>
      </dgm:t>
    </dgm:pt>
    <dgm:pt modelId="{6735F593-CDEE-4352-8765-DA9BFB23764D}">
      <dgm:prSet phldrT="[Text]" custT="1"/>
      <dgm:spPr/>
      <dgm:t>
        <a:bodyPr/>
        <a:lstStyle/>
        <a:p>
          <a:pPr>
            <a:lnSpc>
              <a:spcPct val="100000"/>
            </a:lnSpc>
            <a:spcAft>
              <a:spcPts val="0"/>
            </a:spcAft>
          </a:pPr>
          <a:r>
            <a:rPr lang="en-US" sz="2400" dirty="0" smtClean="0"/>
            <a:t>Session 2 – </a:t>
          </a:r>
          <a:r>
            <a:rPr lang="en-US" sz="2400" b="1" smtClean="0"/>
            <a:t>Library and </a:t>
          </a:r>
          <a:r>
            <a:rPr lang="en-US" sz="2400" b="1" dirty="0" smtClean="0"/>
            <a:t>Literacy</a:t>
          </a:r>
        </a:p>
        <a:p>
          <a:pPr>
            <a:lnSpc>
              <a:spcPct val="100000"/>
            </a:lnSpc>
            <a:spcAft>
              <a:spcPts val="0"/>
            </a:spcAft>
          </a:pPr>
          <a:r>
            <a:rPr lang="en-US" sz="2400" dirty="0" smtClean="0"/>
            <a:t>(COB 241)</a:t>
          </a:r>
          <a:endParaRPr lang="en-US" sz="2400" dirty="0"/>
        </a:p>
      </dgm:t>
    </dgm:pt>
    <dgm:pt modelId="{073C6BC4-73FF-4AA0-9BA4-9945E9BEC415}" type="parTrans" cxnId="{37A21E77-52AB-4C88-9B77-D0995BA5692E}">
      <dgm:prSet/>
      <dgm:spPr/>
      <dgm:t>
        <a:bodyPr/>
        <a:lstStyle/>
        <a:p>
          <a:endParaRPr lang="en-US"/>
        </a:p>
      </dgm:t>
    </dgm:pt>
    <dgm:pt modelId="{FCDB4574-7D0E-4902-9F22-7188A66A90BC}" type="sibTrans" cxnId="{37A21E77-52AB-4C88-9B77-D0995BA5692E}">
      <dgm:prSet/>
      <dgm:spPr/>
      <dgm:t>
        <a:bodyPr/>
        <a:lstStyle/>
        <a:p>
          <a:endParaRPr lang="en-US"/>
        </a:p>
      </dgm:t>
    </dgm:pt>
    <dgm:pt modelId="{DD58F499-2B52-4370-A520-15D83FFBA847}">
      <dgm:prSet phldrT="[Text]" custT="1"/>
      <dgm:spPr/>
      <dgm:t>
        <a:bodyPr/>
        <a:lstStyle/>
        <a:p>
          <a:r>
            <a:rPr lang="en-US" sz="2000" dirty="0" smtClean="0"/>
            <a:t>Lin Hill (</a:t>
          </a:r>
          <a:r>
            <a:rPr lang="en-US" sz="2000" dirty="0" err="1" smtClean="0"/>
            <a:t>Jouett</a:t>
          </a:r>
          <a:r>
            <a:rPr lang="en-US" sz="2000" dirty="0" smtClean="0"/>
            <a:t>)</a:t>
          </a:r>
          <a:endParaRPr lang="en-US" sz="2000" dirty="0"/>
        </a:p>
      </dgm:t>
    </dgm:pt>
    <dgm:pt modelId="{1EDAC4C9-1134-495B-9B31-0989DEF83899}" type="parTrans" cxnId="{5554042E-C473-4EE7-8127-2F9DEF1FAEB2}">
      <dgm:prSet/>
      <dgm:spPr/>
      <dgm:t>
        <a:bodyPr/>
        <a:lstStyle/>
        <a:p>
          <a:endParaRPr lang="en-US"/>
        </a:p>
      </dgm:t>
    </dgm:pt>
    <dgm:pt modelId="{5F7169E0-5320-4D34-97D9-87C983F4D2CC}" type="sibTrans" cxnId="{5554042E-C473-4EE7-8127-2F9DEF1FAEB2}">
      <dgm:prSet/>
      <dgm:spPr/>
      <dgm:t>
        <a:bodyPr/>
        <a:lstStyle/>
        <a:p>
          <a:endParaRPr lang="en-US"/>
        </a:p>
      </dgm:t>
    </dgm:pt>
    <dgm:pt modelId="{509F31A9-BDC0-44CC-81E1-66D8D7AD5C91}">
      <dgm:prSet phldrT="[Text]" custT="1"/>
      <dgm:spPr/>
      <dgm:t>
        <a:bodyPr/>
        <a:lstStyle/>
        <a:p>
          <a:r>
            <a:rPr lang="en-US" sz="2000" dirty="0" smtClean="0"/>
            <a:t>Jeremy Dove (Monticello)</a:t>
          </a:r>
          <a:endParaRPr lang="en-US" sz="2000" dirty="0"/>
        </a:p>
      </dgm:t>
    </dgm:pt>
    <dgm:pt modelId="{2738FD4D-EACB-4465-9116-67F01D8985D2}" type="parTrans" cxnId="{B17046C2-331C-4BC6-A0C8-D60D5525A968}">
      <dgm:prSet/>
      <dgm:spPr/>
      <dgm:t>
        <a:bodyPr/>
        <a:lstStyle/>
        <a:p>
          <a:endParaRPr lang="en-US"/>
        </a:p>
      </dgm:t>
    </dgm:pt>
    <dgm:pt modelId="{FA5FD923-319C-4339-A3B4-10A3FBE91903}" type="sibTrans" cxnId="{B17046C2-331C-4BC6-A0C8-D60D5525A968}">
      <dgm:prSet/>
      <dgm:spPr/>
      <dgm:t>
        <a:bodyPr/>
        <a:lstStyle/>
        <a:p>
          <a:endParaRPr lang="en-US"/>
        </a:p>
      </dgm:t>
    </dgm:pt>
    <dgm:pt modelId="{AFBA4E82-FB02-4B47-8870-DC05E599AB56}">
      <dgm:prSet phldrT="[Text]" custT="1"/>
      <dgm:spPr/>
      <dgm:t>
        <a:bodyPr/>
        <a:lstStyle/>
        <a:p>
          <a:r>
            <a:rPr lang="en-US" sz="2000" dirty="0" smtClean="0"/>
            <a:t>Jeff Prillaman (Albemarle-MESA)</a:t>
          </a:r>
          <a:endParaRPr lang="en-US" sz="2600" dirty="0"/>
        </a:p>
      </dgm:t>
    </dgm:pt>
    <dgm:pt modelId="{E108A706-9E0D-4958-B180-5DAEE1C809B8}" type="parTrans" cxnId="{943B4D83-2CCF-4FD7-AF66-778A06B639A7}">
      <dgm:prSet/>
      <dgm:spPr/>
      <dgm:t>
        <a:bodyPr/>
        <a:lstStyle/>
        <a:p>
          <a:endParaRPr lang="en-US"/>
        </a:p>
      </dgm:t>
    </dgm:pt>
    <dgm:pt modelId="{F070D9E1-3E64-4427-A373-91A2B3847F65}" type="sibTrans" cxnId="{943B4D83-2CCF-4FD7-AF66-778A06B639A7}">
      <dgm:prSet/>
      <dgm:spPr/>
      <dgm:t>
        <a:bodyPr/>
        <a:lstStyle/>
        <a:p>
          <a:endParaRPr lang="en-US"/>
        </a:p>
      </dgm:t>
    </dgm:pt>
    <dgm:pt modelId="{D6FAF170-7D73-4D38-8E25-8E137E22E55C}">
      <dgm:prSet phldrT="[Text]" custT="1"/>
      <dgm:spPr/>
      <dgm:t>
        <a:bodyPr/>
        <a:lstStyle/>
        <a:p>
          <a:r>
            <a:rPr lang="en-US" sz="2000" dirty="0" smtClean="0"/>
            <a:t>Kristie Obrecht (Yancey)</a:t>
          </a:r>
          <a:endParaRPr lang="en-US" sz="2000" dirty="0"/>
        </a:p>
      </dgm:t>
    </dgm:pt>
    <dgm:pt modelId="{3A475BB5-B951-4974-94A4-B9D5D74888F2}" type="parTrans" cxnId="{B42D6422-E3D8-407C-A051-D80F9217216E}">
      <dgm:prSet/>
      <dgm:spPr/>
      <dgm:t>
        <a:bodyPr/>
        <a:lstStyle/>
        <a:p>
          <a:endParaRPr lang="en-US"/>
        </a:p>
      </dgm:t>
    </dgm:pt>
    <dgm:pt modelId="{96B1574C-1E97-46B5-AEB5-DF12EDB56FDC}" type="sibTrans" cxnId="{B42D6422-E3D8-407C-A051-D80F9217216E}">
      <dgm:prSet/>
      <dgm:spPr/>
      <dgm:t>
        <a:bodyPr/>
        <a:lstStyle/>
        <a:p>
          <a:endParaRPr lang="en-US"/>
        </a:p>
      </dgm:t>
    </dgm:pt>
    <dgm:pt modelId="{59F5EC07-E59C-4E53-A43F-FC582048B33C}">
      <dgm:prSet phldrT="[Text]" custT="1"/>
      <dgm:spPr/>
      <dgm:t>
        <a:bodyPr/>
        <a:lstStyle/>
        <a:p>
          <a:pPr>
            <a:lnSpc>
              <a:spcPct val="100000"/>
            </a:lnSpc>
            <a:spcAft>
              <a:spcPts val="0"/>
            </a:spcAft>
          </a:pPr>
          <a:r>
            <a:rPr lang="en-US" sz="2400" dirty="0" smtClean="0"/>
            <a:t>Session 3 – </a:t>
          </a:r>
          <a:r>
            <a:rPr lang="en-US" sz="2400" b="1" dirty="0" smtClean="0"/>
            <a:t>Universal Design for Learning </a:t>
          </a:r>
        </a:p>
        <a:p>
          <a:pPr>
            <a:lnSpc>
              <a:spcPct val="100000"/>
            </a:lnSpc>
            <a:spcAft>
              <a:spcPts val="0"/>
            </a:spcAft>
          </a:pPr>
          <a:r>
            <a:rPr lang="en-US" sz="2400" dirty="0" smtClean="0"/>
            <a:t>(COB 246) </a:t>
          </a:r>
          <a:endParaRPr lang="en-US" sz="2400" dirty="0"/>
        </a:p>
      </dgm:t>
    </dgm:pt>
    <dgm:pt modelId="{ABF7B52E-A408-432D-A6EE-2556AADFC1D2}" type="parTrans" cxnId="{75BF07A1-6496-4849-B33F-E00A2572F3EA}">
      <dgm:prSet/>
      <dgm:spPr/>
      <dgm:t>
        <a:bodyPr/>
        <a:lstStyle/>
        <a:p>
          <a:endParaRPr lang="en-US"/>
        </a:p>
      </dgm:t>
    </dgm:pt>
    <dgm:pt modelId="{FEE993EC-84D6-4FC7-899B-67265D7D3BA0}" type="sibTrans" cxnId="{75BF07A1-6496-4849-B33F-E00A2572F3EA}">
      <dgm:prSet/>
      <dgm:spPr/>
      <dgm:t>
        <a:bodyPr/>
        <a:lstStyle/>
        <a:p>
          <a:endParaRPr lang="en-US"/>
        </a:p>
      </dgm:t>
    </dgm:pt>
    <dgm:pt modelId="{E507FC16-2E62-4B78-A2A1-12F358BF9C97}">
      <dgm:prSet phldrT="[Text]" custT="1"/>
      <dgm:spPr/>
      <dgm:t>
        <a:bodyPr/>
        <a:lstStyle/>
        <a:p>
          <a:r>
            <a:rPr lang="en-US" sz="2000" dirty="0" smtClean="0"/>
            <a:t>Kevin Kirst (Special Education)</a:t>
          </a:r>
          <a:endParaRPr lang="en-US" sz="2000" dirty="0"/>
        </a:p>
      </dgm:t>
    </dgm:pt>
    <dgm:pt modelId="{9036C785-4743-4FC4-BD42-6F79B5AAE24A}" type="parTrans" cxnId="{5FB61625-E5BD-4744-BBAA-DCB95961AEE0}">
      <dgm:prSet/>
      <dgm:spPr/>
      <dgm:t>
        <a:bodyPr/>
        <a:lstStyle/>
        <a:p>
          <a:endParaRPr lang="en-US"/>
        </a:p>
      </dgm:t>
    </dgm:pt>
    <dgm:pt modelId="{B9C73A53-61B0-4D84-A80B-59E132D4EE95}" type="sibTrans" cxnId="{5FB61625-E5BD-4744-BBAA-DCB95961AEE0}">
      <dgm:prSet/>
      <dgm:spPr/>
      <dgm:t>
        <a:bodyPr/>
        <a:lstStyle/>
        <a:p>
          <a:endParaRPr lang="en-US"/>
        </a:p>
      </dgm:t>
    </dgm:pt>
    <dgm:pt modelId="{06C7E8B7-0EFE-41D6-97C1-CC0D29CCA016}">
      <dgm:prSet phldrT="[Text]" custT="1"/>
      <dgm:spPr/>
      <dgm:t>
        <a:bodyPr/>
        <a:lstStyle/>
        <a:p>
          <a:r>
            <a:rPr lang="en-US" sz="2000" dirty="0" smtClean="0"/>
            <a:t>Andy </a:t>
          </a:r>
          <a:r>
            <a:rPr lang="en-US" sz="2000" dirty="0" err="1" smtClean="0"/>
            <a:t>Wojcik</a:t>
          </a:r>
          <a:r>
            <a:rPr lang="en-US" sz="2000" dirty="0" smtClean="0"/>
            <a:t> (Albemarle)</a:t>
          </a:r>
          <a:endParaRPr lang="en-US" sz="2000" dirty="0"/>
        </a:p>
      </dgm:t>
    </dgm:pt>
    <dgm:pt modelId="{C736C396-D154-4AAA-B62B-D3ACA34E67F8}" type="parTrans" cxnId="{EDCE1B9F-5D17-4E2F-A2B2-7A53466BE31F}">
      <dgm:prSet/>
      <dgm:spPr/>
      <dgm:t>
        <a:bodyPr/>
        <a:lstStyle/>
        <a:p>
          <a:endParaRPr lang="en-US"/>
        </a:p>
      </dgm:t>
    </dgm:pt>
    <dgm:pt modelId="{2EF6E8DA-F15D-4C02-96F9-33D571072CD1}" type="sibTrans" cxnId="{EDCE1B9F-5D17-4E2F-A2B2-7A53466BE31F}">
      <dgm:prSet/>
      <dgm:spPr/>
      <dgm:t>
        <a:bodyPr/>
        <a:lstStyle/>
        <a:p>
          <a:endParaRPr lang="en-US"/>
        </a:p>
      </dgm:t>
    </dgm:pt>
    <dgm:pt modelId="{24C72BEE-DDB7-4152-8F96-EE3F36C6845A}">
      <dgm:prSet phldrT="[Text]" custT="1"/>
      <dgm:spPr/>
      <dgm:t>
        <a:bodyPr/>
        <a:lstStyle/>
        <a:p>
          <a:r>
            <a:rPr lang="en-US" sz="2000" dirty="0" smtClean="0"/>
            <a:t>Andy Johnson (Stony Point)</a:t>
          </a:r>
          <a:endParaRPr lang="en-US" sz="2000" dirty="0"/>
        </a:p>
      </dgm:t>
    </dgm:pt>
    <dgm:pt modelId="{E6A7AEBC-AE94-4E10-9509-6B3446FA6001}" type="parTrans" cxnId="{327B8570-51C6-45A2-B6B4-A1118F69762A}">
      <dgm:prSet/>
      <dgm:spPr/>
      <dgm:t>
        <a:bodyPr/>
        <a:lstStyle/>
        <a:p>
          <a:endParaRPr lang="en-US"/>
        </a:p>
      </dgm:t>
    </dgm:pt>
    <dgm:pt modelId="{4758347B-EE9F-44E3-AF53-50155586531F}" type="sibTrans" cxnId="{327B8570-51C6-45A2-B6B4-A1118F69762A}">
      <dgm:prSet/>
      <dgm:spPr/>
      <dgm:t>
        <a:bodyPr/>
        <a:lstStyle/>
        <a:p>
          <a:endParaRPr lang="en-US"/>
        </a:p>
      </dgm:t>
    </dgm:pt>
    <dgm:pt modelId="{403B6D43-9D6F-48DD-86A5-D1E9C27BFBFE}">
      <dgm:prSet phldrT="[Text]" custT="1"/>
      <dgm:spPr/>
      <dgm:t>
        <a:bodyPr/>
        <a:lstStyle/>
        <a:p>
          <a:r>
            <a:rPr lang="en-US" sz="2000" dirty="0" smtClean="0"/>
            <a:t>Brian </a:t>
          </a:r>
          <a:r>
            <a:rPr lang="en-US" sz="2000" dirty="0" err="1" smtClean="0"/>
            <a:t>Kayser</a:t>
          </a:r>
          <a:r>
            <a:rPr lang="en-US" sz="2000" dirty="0" smtClean="0"/>
            <a:t> (Walton)</a:t>
          </a:r>
          <a:endParaRPr lang="en-US" sz="2000" dirty="0"/>
        </a:p>
      </dgm:t>
    </dgm:pt>
    <dgm:pt modelId="{CD309C16-4B87-4C62-A29D-3E84BD4DB70A}" type="parTrans" cxnId="{E5276A50-CC60-415F-B823-8434B8C706E3}">
      <dgm:prSet/>
      <dgm:spPr/>
      <dgm:t>
        <a:bodyPr/>
        <a:lstStyle/>
        <a:p>
          <a:endParaRPr lang="en-US"/>
        </a:p>
      </dgm:t>
    </dgm:pt>
    <dgm:pt modelId="{AB7E7BBB-57CF-46C9-A9E0-CEB834F26108}" type="sibTrans" cxnId="{E5276A50-CC60-415F-B823-8434B8C706E3}">
      <dgm:prSet/>
      <dgm:spPr/>
      <dgm:t>
        <a:bodyPr/>
        <a:lstStyle/>
        <a:p>
          <a:endParaRPr lang="en-US"/>
        </a:p>
      </dgm:t>
    </dgm:pt>
    <dgm:pt modelId="{10457DBC-2BD6-4B74-A6C6-473CCBE5118D}" type="pres">
      <dgm:prSet presAssocID="{CB159BB7-B13C-4A4D-9157-5BEE150F94DB}" presName="linear" presStyleCnt="0">
        <dgm:presLayoutVars>
          <dgm:animLvl val="lvl"/>
          <dgm:resizeHandles val="exact"/>
        </dgm:presLayoutVars>
      </dgm:prSet>
      <dgm:spPr/>
      <dgm:t>
        <a:bodyPr/>
        <a:lstStyle/>
        <a:p>
          <a:endParaRPr lang="en-US"/>
        </a:p>
      </dgm:t>
    </dgm:pt>
    <dgm:pt modelId="{B2097B62-6DA3-42F9-860A-AD84304986B8}" type="pres">
      <dgm:prSet presAssocID="{B0ACB87D-DF77-42D5-AE7E-9CE542062425}" presName="parentText" presStyleLbl="node1" presStyleIdx="0" presStyleCnt="3">
        <dgm:presLayoutVars>
          <dgm:chMax val="0"/>
          <dgm:bulletEnabled val="1"/>
        </dgm:presLayoutVars>
      </dgm:prSet>
      <dgm:spPr/>
      <dgm:t>
        <a:bodyPr/>
        <a:lstStyle/>
        <a:p>
          <a:endParaRPr lang="en-US"/>
        </a:p>
      </dgm:t>
    </dgm:pt>
    <dgm:pt modelId="{4C44FC46-8FA9-45B1-8CE1-9C6C41C0B0D3}" type="pres">
      <dgm:prSet presAssocID="{B0ACB87D-DF77-42D5-AE7E-9CE542062425}" presName="childText" presStyleLbl="revTx" presStyleIdx="0" presStyleCnt="3">
        <dgm:presLayoutVars>
          <dgm:bulletEnabled val="1"/>
        </dgm:presLayoutVars>
      </dgm:prSet>
      <dgm:spPr/>
      <dgm:t>
        <a:bodyPr/>
        <a:lstStyle/>
        <a:p>
          <a:endParaRPr lang="en-US"/>
        </a:p>
      </dgm:t>
    </dgm:pt>
    <dgm:pt modelId="{0E14394A-C6DC-4B7A-A49B-BA57B808131D}" type="pres">
      <dgm:prSet presAssocID="{6735F593-CDEE-4352-8765-DA9BFB23764D}" presName="parentText" presStyleLbl="node1" presStyleIdx="1" presStyleCnt="3">
        <dgm:presLayoutVars>
          <dgm:chMax val="0"/>
          <dgm:bulletEnabled val="1"/>
        </dgm:presLayoutVars>
      </dgm:prSet>
      <dgm:spPr/>
      <dgm:t>
        <a:bodyPr/>
        <a:lstStyle/>
        <a:p>
          <a:endParaRPr lang="en-US"/>
        </a:p>
      </dgm:t>
    </dgm:pt>
    <dgm:pt modelId="{883FDA78-E3AE-4279-883B-CE7872D24732}" type="pres">
      <dgm:prSet presAssocID="{6735F593-CDEE-4352-8765-DA9BFB23764D}" presName="childText" presStyleLbl="revTx" presStyleIdx="1" presStyleCnt="3">
        <dgm:presLayoutVars>
          <dgm:bulletEnabled val="1"/>
        </dgm:presLayoutVars>
      </dgm:prSet>
      <dgm:spPr/>
      <dgm:t>
        <a:bodyPr/>
        <a:lstStyle/>
        <a:p>
          <a:endParaRPr lang="en-US"/>
        </a:p>
      </dgm:t>
    </dgm:pt>
    <dgm:pt modelId="{B1938149-9F9A-4181-96B1-0509A8729FDC}" type="pres">
      <dgm:prSet presAssocID="{59F5EC07-E59C-4E53-A43F-FC582048B33C}" presName="parentText" presStyleLbl="node1" presStyleIdx="2" presStyleCnt="3">
        <dgm:presLayoutVars>
          <dgm:chMax val="0"/>
          <dgm:bulletEnabled val="1"/>
        </dgm:presLayoutVars>
      </dgm:prSet>
      <dgm:spPr/>
      <dgm:t>
        <a:bodyPr/>
        <a:lstStyle/>
        <a:p>
          <a:endParaRPr lang="en-US"/>
        </a:p>
      </dgm:t>
    </dgm:pt>
    <dgm:pt modelId="{BAA3F514-3E46-4B1F-9C15-DBDCEF27F97A}" type="pres">
      <dgm:prSet presAssocID="{59F5EC07-E59C-4E53-A43F-FC582048B33C}" presName="childText" presStyleLbl="revTx" presStyleIdx="2" presStyleCnt="3">
        <dgm:presLayoutVars>
          <dgm:bulletEnabled val="1"/>
        </dgm:presLayoutVars>
      </dgm:prSet>
      <dgm:spPr/>
      <dgm:t>
        <a:bodyPr/>
        <a:lstStyle/>
        <a:p>
          <a:endParaRPr lang="en-US"/>
        </a:p>
      </dgm:t>
    </dgm:pt>
  </dgm:ptLst>
  <dgm:cxnLst>
    <dgm:cxn modelId="{5FB61625-E5BD-4744-BBAA-DCB95961AEE0}" srcId="{59F5EC07-E59C-4E53-A43F-FC582048B33C}" destId="{E507FC16-2E62-4B78-A2A1-12F358BF9C97}" srcOrd="0" destOrd="0" parTransId="{9036C785-4743-4FC4-BD42-6F79B5AAE24A}" sibTransId="{B9C73A53-61B0-4D84-A80B-59E132D4EE95}"/>
    <dgm:cxn modelId="{594C971E-3E7C-4ACE-89E6-A2024807B7FF}" type="presOf" srcId="{DD58F499-2B52-4370-A520-15D83FFBA847}" destId="{883FDA78-E3AE-4279-883B-CE7872D24732}" srcOrd="0" destOrd="0" presId="urn:microsoft.com/office/officeart/2005/8/layout/vList2"/>
    <dgm:cxn modelId="{37A21E77-52AB-4C88-9B77-D0995BA5692E}" srcId="{CB159BB7-B13C-4A4D-9157-5BEE150F94DB}" destId="{6735F593-CDEE-4352-8765-DA9BFB23764D}" srcOrd="1" destOrd="0" parTransId="{073C6BC4-73FF-4AA0-9BA4-9945E9BEC415}" sibTransId="{FCDB4574-7D0E-4902-9F22-7188A66A90BC}"/>
    <dgm:cxn modelId="{7D865EBE-730D-4164-AEB0-84F94974AFE6}" type="presOf" srcId="{06C7E8B7-0EFE-41D6-97C1-CC0D29CCA016}" destId="{BAA3F514-3E46-4B1F-9C15-DBDCEF27F97A}" srcOrd="0" destOrd="1" presId="urn:microsoft.com/office/officeart/2005/8/layout/vList2"/>
    <dgm:cxn modelId="{B9D65C59-6A39-4715-B6E3-DB31047FCD78}" srcId="{B0ACB87D-DF77-42D5-AE7E-9CE542062425}" destId="{6209EA5B-C675-4F9E-8F6B-75E46615A4C1}" srcOrd="0" destOrd="0" parTransId="{02C607E6-90A2-457B-8D10-21DBBD97BF78}" sibTransId="{0E865F34-4277-4249-AA57-13A721DFCC7E}"/>
    <dgm:cxn modelId="{7CA8C379-D218-4D59-89C3-D062B894C3EA}" type="presOf" srcId="{24C72BEE-DDB7-4152-8F96-EE3F36C6845A}" destId="{BAA3F514-3E46-4B1F-9C15-DBDCEF27F97A}" srcOrd="0" destOrd="2" presId="urn:microsoft.com/office/officeart/2005/8/layout/vList2"/>
    <dgm:cxn modelId="{47A27654-2461-40E8-A2F1-E8A5979E3D8C}" type="presOf" srcId="{D6FAF170-7D73-4D38-8E25-8E137E22E55C}" destId="{883FDA78-E3AE-4279-883B-CE7872D24732}" srcOrd="0" destOrd="1" presId="urn:microsoft.com/office/officeart/2005/8/layout/vList2"/>
    <dgm:cxn modelId="{B2E6035E-6B8B-488E-B534-B7B4F69800D9}" type="presOf" srcId="{403B6D43-9D6F-48DD-86A5-D1E9C27BFBFE}" destId="{BAA3F514-3E46-4B1F-9C15-DBDCEF27F97A}" srcOrd="0" destOrd="3" presId="urn:microsoft.com/office/officeart/2005/8/layout/vList2"/>
    <dgm:cxn modelId="{943B4D83-2CCF-4FD7-AF66-778A06B639A7}" srcId="{B0ACB87D-DF77-42D5-AE7E-9CE542062425}" destId="{AFBA4E82-FB02-4B47-8870-DC05E599AB56}" srcOrd="2" destOrd="0" parTransId="{E108A706-9E0D-4958-B180-5DAEE1C809B8}" sibTransId="{F070D9E1-3E64-4427-A373-91A2B3847F65}"/>
    <dgm:cxn modelId="{75BF07A1-6496-4849-B33F-E00A2572F3EA}" srcId="{CB159BB7-B13C-4A4D-9157-5BEE150F94DB}" destId="{59F5EC07-E59C-4E53-A43F-FC582048B33C}" srcOrd="2" destOrd="0" parTransId="{ABF7B52E-A408-432D-A6EE-2556AADFC1D2}" sibTransId="{FEE993EC-84D6-4FC7-899B-67265D7D3BA0}"/>
    <dgm:cxn modelId="{A127AD79-A20F-4498-836C-045C314A82F5}" type="presOf" srcId="{59F5EC07-E59C-4E53-A43F-FC582048B33C}" destId="{B1938149-9F9A-4181-96B1-0509A8729FDC}" srcOrd="0" destOrd="0" presId="urn:microsoft.com/office/officeart/2005/8/layout/vList2"/>
    <dgm:cxn modelId="{A2E046D8-809E-4B92-BD4F-86DC302A620C}" type="presOf" srcId="{E507FC16-2E62-4B78-A2A1-12F358BF9C97}" destId="{BAA3F514-3E46-4B1F-9C15-DBDCEF27F97A}" srcOrd="0" destOrd="0" presId="urn:microsoft.com/office/officeart/2005/8/layout/vList2"/>
    <dgm:cxn modelId="{EDCE1B9F-5D17-4E2F-A2B2-7A53466BE31F}" srcId="{59F5EC07-E59C-4E53-A43F-FC582048B33C}" destId="{06C7E8B7-0EFE-41D6-97C1-CC0D29CCA016}" srcOrd="1" destOrd="0" parTransId="{C736C396-D154-4AAA-B62B-D3ACA34E67F8}" sibTransId="{2EF6E8DA-F15D-4C02-96F9-33D571072CD1}"/>
    <dgm:cxn modelId="{F2D18AC3-DFA5-448B-8B5B-D1A117430B05}" type="presOf" srcId="{AFBA4E82-FB02-4B47-8870-DC05E599AB56}" destId="{4C44FC46-8FA9-45B1-8CE1-9C6C41C0B0D3}" srcOrd="0" destOrd="2" presId="urn:microsoft.com/office/officeart/2005/8/layout/vList2"/>
    <dgm:cxn modelId="{327B8570-51C6-45A2-B6B4-A1118F69762A}" srcId="{59F5EC07-E59C-4E53-A43F-FC582048B33C}" destId="{24C72BEE-DDB7-4152-8F96-EE3F36C6845A}" srcOrd="2" destOrd="0" parTransId="{E6A7AEBC-AE94-4E10-9509-6B3446FA6001}" sibTransId="{4758347B-EE9F-44E3-AF53-50155586531F}"/>
    <dgm:cxn modelId="{7EED6822-5C42-4C5C-9D08-249AC6538DB5}" type="presOf" srcId="{CB159BB7-B13C-4A4D-9157-5BEE150F94DB}" destId="{10457DBC-2BD6-4B74-A6C6-473CCBE5118D}" srcOrd="0" destOrd="0" presId="urn:microsoft.com/office/officeart/2005/8/layout/vList2"/>
    <dgm:cxn modelId="{956C9E9B-F5B8-4407-906C-1C9041A73592}" srcId="{CB159BB7-B13C-4A4D-9157-5BEE150F94DB}" destId="{B0ACB87D-DF77-42D5-AE7E-9CE542062425}" srcOrd="0" destOrd="0" parTransId="{E4D84767-2E24-419A-900B-1DEE66B3D67E}" sibTransId="{96FFE81B-B2D5-407F-BA03-73B031FC10FE}"/>
    <dgm:cxn modelId="{B17046C2-331C-4BC6-A0C8-D60D5525A968}" srcId="{B0ACB87D-DF77-42D5-AE7E-9CE542062425}" destId="{509F31A9-BDC0-44CC-81E1-66D8D7AD5C91}" srcOrd="1" destOrd="0" parTransId="{2738FD4D-EACB-4465-9116-67F01D8985D2}" sibTransId="{FA5FD923-319C-4339-A3B4-10A3FBE91903}"/>
    <dgm:cxn modelId="{EA64CF71-E233-4592-9A94-25FB157B9774}" type="presOf" srcId="{509F31A9-BDC0-44CC-81E1-66D8D7AD5C91}" destId="{4C44FC46-8FA9-45B1-8CE1-9C6C41C0B0D3}" srcOrd="0" destOrd="1" presId="urn:microsoft.com/office/officeart/2005/8/layout/vList2"/>
    <dgm:cxn modelId="{0103AD4C-BFBE-4445-B1BC-9608249669F9}" type="presOf" srcId="{B0ACB87D-DF77-42D5-AE7E-9CE542062425}" destId="{B2097B62-6DA3-42F9-860A-AD84304986B8}" srcOrd="0" destOrd="0" presId="urn:microsoft.com/office/officeart/2005/8/layout/vList2"/>
    <dgm:cxn modelId="{334472B8-69CA-4962-8941-E643BA1CE85E}" type="presOf" srcId="{6735F593-CDEE-4352-8765-DA9BFB23764D}" destId="{0E14394A-C6DC-4B7A-A49B-BA57B808131D}" srcOrd="0" destOrd="0" presId="urn:microsoft.com/office/officeart/2005/8/layout/vList2"/>
    <dgm:cxn modelId="{B42D6422-E3D8-407C-A051-D80F9217216E}" srcId="{6735F593-CDEE-4352-8765-DA9BFB23764D}" destId="{D6FAF170-7D73-4D38-8E25-8E137E22E55C}" srcOrd="1" destOrd="0" parTransId="{3A475BB5-B951-4974-94A4-B9D5D74888F2}" sibTransId="{96B1574C-1E97-46B5-AEB5-DF12EDB56FDC}"/>
    <dgm:cxn modelId="{4EBBC3D9-B0B5-4D34-93B2-EF88468023E2}" type="presOf" srcId="{6209EA5B-C675-4F9E-8F6B-75E46615A4C1}" destId="{4C44FC46-8FA9-45B1-8CE1-9C6C41C0B0D3}" srcOrd="0" destOrd="0" presId="urn:microsoft.com/office/officeart/2005/8/layout/vList2"/>
    <dgm:cxn modelId="{5554042E-C473-4EE7-8127-2F9DEF1FAEB2}" srcId="{6735F593-CDEE-4352-8765-DA9BFB23764D}" destId="{DD58F499-2B52-4370-A520-15D83FFBA847}" srcOrd="0" destOrd="0" parTransId="{1EDAC4C9-1134-495B-9B31-0989DEF83899}" sibTransId="{5F7169E0-5320-4D34-97D9-87C983F4D2CC}"/>
    <dgm:cxn modelId="{E5276A50-CC60-415F-B823-8434B8C706E3}" srcId="{59F5EC07-E59C-4E53-A43F-FC582048B33C}" destId="{403B6D43-9D6F-48DD-86A5-D1E9C27BFBFE}" srcOrd="3" destOrd="0" parTransId="{CD309C16-4B87-4C62-A29D-3E84BD4DB70A}" sibTransId="{AB7E7BBB-57CF-46C9-A9E0-CEB834F26108}"/>
    <dgm:cxn modelId="{FB596F1A-C940-4676-B51D-4E4C283596FA}" type="presParOf" srcId="{10457DBC-2BD6-4B74-A6C6-473CCBE5118D}" destId="{B2097B62-6DA3-42F9-860A-AD84304986B8}" srcOrd="0" destOrd="0" presId="urn:microsoft.com/office/officeart/2005/8/layout/vList2"/>
    <dgm:cxn modelId="{483F48AC-9434-43A0-ABDA-DA435389F089}" type="presParOf" srcId="{10457DBC-2BD6-4B74-A6C6-473CCBE5118D}" destId="{4C44FC46-8FA9-45B1-8CE1-9C6C41C0B0D3}" srcOrd="1" destOrd="0" presId="urn:microsoft.com/office/officeart/2005/8/layout/vList2"/>
    <dgm:cxn modelId="{3926029F-0423-4F97-9E75-47078BF7EEE6}" type="presParOf" srcId="{10457DBC-2BD6-4B74-A6C6-473CCBE5118D}" destId="{0E14394A-C6DC-4B7A-A49B-BA57B808131D}" srcOrd="2" destOrd="0" presId="urn:microsoft.com/office/officeart/2005/8/layout/vList2"/>
    <dgm:cxn modelId="{773C51EA-E081-4AB2-85E7-CFD32E6BB20C}" type="presParOf" srcId="{10457DBC-2BD6-4B74-A6C6-473CCBE5118D}" destId="{883FDA78-E3AE-4279-883B-CE7872D24732}" srcOrd="3" destOrd="0" presId="urn:microsoft.com/office/officeart/2005/8/layout/vList2"/>
    <dgm:cxn modelId="{954BE2AB-3335-41FC-B2F6-968D178CEAB8}" type="presParOf" srcId="{10457DBC-2BD6-4B74-A6C6-473CCBE5118D}" destId="{B1938149-9F9A-4181-96B1-0509A8729FDC}" srcOrd="4" destOrd="0" presId="urn:microsoft.com/office/officeart/2005/8/layout/vList2"/>
    <dgm:cxn modelId="{E7AB785A-2ABE-4EE4-92F8-729A19BF0447}" type="presParOf" srcId="{10457DBC-2BD6-4B74-A6C6-473CCBE5118D}" destId="{BAA3F514-3E46-4B1F-9C15-DBDCEF27F97A}" srcOrd="5"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rgbClr val="D2D8E2">
            <a:alpha val="89804"/>
          </a:srgbClr>
        </a:solidFill>
        <a:ln w="25400">
          <a:solidFill>
            <a:schemeClr val="accent1">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60960" rIns="121920" bIns="60960" numCol="1" spcCol="1270" anchor="ctr" anchorCtr="0">
          <a:noAutofit/>
        </a:bodyPr>
        <a:lstStyle/>
        <a:p>
          <a:pPr marL="285750" lvl="1" indent="-285750" algn="l" defTabSz="1422400">
            <a:lnSpc>
              <a:spcPct val="90000"/>
            </a:lnSpc>
            <a:spcBef>
              <a:spcPct val="0"/>
            </a:spcBef>
            <a:spcAft>
              <a:spcPct val="15000"/>
            </a:spcAft>
            <a:buChar char="••"/>
          </a:pPr>
          <a:r>
            <a:rPr lang="en-US" sz="3200" i="0" kern="1200" dirty="0" smtClean="0">
              <a:solidFill>
                <a:schemeClr val="tx1">
                  <a:lumMod val="75000"/>
                  <a:lumOff val="25000"/>
                </a:schemeClr>
              </a:solidFill>
              <a:latin typeface="+mn-lt"/>
            </a:rPr>
            <a:t>Lifelong Learning</a:t>
          </a:r>
          <a:endParaRPr lang="en-US" sz="3200" i="0" kern="1200" dirty="0">
            <a:solidFill>
              <a:schemeClr val="tx1">
                <a:lumMod val="75000"/>
                <a:lumOff val="25000"/>
              </a:schemeClr>
            </a:solidFill>
            <a:latin typeface="+mn-lt"/>
          </a:endParaRPr>
        </a:p>
        <a:p>
          <a:pPr marL="285750" lvl="1" indent="-285750" algn="l" defTabSz="1422400">
            <a:lnSpc>
              <a:spcPct val="90000"/>
            </a:lnSpc>
            <a:spcBef>
              <a:spcPct val="0"/>
            </a:spcBef>
            <a:spcAft>
              <a:spcPct val="15000"/>
            </a:spcAft>
            <a:buChar char="••"/>
          </a:pPr>
          <a:r>
            <a:rPr lang="en-US" sz="3200" i="0" kern="1200" dirty="0" smtClean="0">
              <a:solidFill>
                <a:schemeClr val="tx1">
                  <a:lumMod val="75000"/>
                  <a:lumOff val="25000"/>
                </a:schemeClr>
              </a:solidFill>
              <a:latin typeface="+mn-lt"/>
            </a:rPr>
            <a:t>Learning Spaces</a:t>
          </a:r>
          <a:endParaRPr lang="en-US" sz="3200" i="0" kern="1200" dirty="0">
            <a:solidFill>
              <a:schemeClr val="tx1">
                <a:lumMod val="75000"/>
                <a:lumOff val="25000"/>
              </a:schemeClr>
            </a:solidFill>
            <a:latin typeface="+mn-lt"/>
          </a:endParaRPr>
        </a:p>
      </dsp:txBody>
      <dsp:txXfrm rot="-5400000">
        <a:off x="3017520" y="211916"/>
        <a:ext cx="5304964" cy="1100168"/>
      </dsp:txXfrm>
    </dsp:sp>
    <dsp:sp modelId="{ED6A07ED-056F-4937-ABB4-3F770471797F}">
      <dsp:nvSpPr>
        <dsp:cNvPr id="0" name=""/>
        <dsp:cNvSpPr/>
      </dsp:nvSpPr>
      <dsp:spPr>
        <a:xfrm>
          <a:off x="0" y="0"/>
          <a:ext cx="3017520" cy="1524000"/>
        </a:xfrm>
        <a:prstGeom prst="roundRect">
          <a:avLst/>
        </a:prstGeom>
        <a:solidFill>
          <a:schemeClr val="accent1">
            <a:lumMod val="60000"/>
            <a:lumOff val="40000"/>
          </a:schemeClr>
        </a:solidFill>
        <a:ln w="25400">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kern="1200" dirty="0" smtClean="0">
              <a:latin typeface="+mn-lt"/>
            </a:rPr>
            <a:t>Goal 1 Focus</a:t>
          </a:r>
          <a:endParaRPr lang="en-US" sz="4300" kern="1200" dirty="0">
            <a:latin typeface="+mn-lt"/>
          </a:endParaRPr>
        </a:p>
      </dsp:txBody>
      <dsp:txXfrm>
        <a:off x="74396" y="74396"/>
        <a:ext cx="2868728" cy="1375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5D8A2-3002-43A2-810D-DEC2457F29D0}">
      <dsp:nvSpPr>
        <dsp:cNvPr id="0" name=""/>
        <dsp:cNvSpPr/>
      </dsp:nvSpPr>
      <dsp:spPr>
        <a:xfrm>
          <a:off x="0" y="579869"/>
          <a:ext cx="6096000" cy="887445"/>
        </a:xfrm>
        <a:prstGeom prst="roundRect">
          <a:avLst/>
        </a:prstGeom>
        <a:solidFill>
          <a:schemeClr val="lt1">
            <a:hueOff val="0"/>
            <a:satOff val="0"/>
            <a:lumOff val="0"/>
            <a:alphaOff val="0"/>
          </a:schemeClr>
        </a:solidFill>
        <a:ln w="25400">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Overview</a:t>
          </a:r>
          <a:endParaRPr lang="en-US" sz="3700" kern="1200" dirty="0"/>
        </a:p>
      </dsp:txBody>
      <dsp:txXfrm>
        <a:off x="43321" y="623190"/>
        <a:ext cx="6009358" cy="800803"/>
      </dsp:txXfrm>
    </dsp:sp>
    <dsp:sp modelId="{0058F65C-7835-4291-A793-D728D1D4464F}">
      <dsp:nvSpPr>
        <dsp:cNvPr id="0" name=""/>
        <dsp:cNvSpPr/>
      </dsp:nvSpPr>
      <dsp:spPr>
        <a:xfrm>
          <a:off x="0" y="1573874"/>
          <a:ext cx="6096000" cy="887445"/>
        </a:xfrm>
        <a:prstGeom prst="roundRect">
          <a:avLst/>
        </a:prstGeom>
        <a:solidFill>
          <a:schemeClr val="lt1">
            <a:hueOff val="0"/>
            <a:satOff val="0"/>
            <a:lumOff val="0"/>
            <a:alphaOff val="0"/>
          </a:schemeClr>
        </a:solidFill>
        <a:ln w="25400">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Breakout Sessions</a:t>
          </a:r>
          <a:endParaRPr lang="en-US" sz="3700" kern="1200" dirty="0"/>
        </a:p>
      </dsp:txBody>
      <dsp:txXfrm>
        <a:off x="43321" y="1617195"/>
        <a:ext cx="6009358" cy="800803"/>
      </dsp:txXfrm>
    </dsp:sp>
    <dsp:sp modelId="{72F2C6B2-7857-4B17-A28A-8D171D4CC2A9}">
      <dsp:nvSpPr>
        <dsp:cNvPr id="0" name=""/>
        <dsp:cNvSpPr/>
      </dsp:nvSpPr>
      <dsp:spPr>
        <a:xfrm>
          <a:off x="0" y="2567880"/>
          <a:ext cx="6096000" cy="887445"/>
        </a:xfrm>
        <a:prstGeom prst="roundRect">
          <a:avLst/>
        </a:prstGeom>
        <a:solidFill>
          <a:schemeClr val="lt1">
            <a:hueOff val="0"/>
            <a:satOff val="0"/>
            <a:lumOff val="0"/>
            <a:alphaOff val="0"/>
          </a:schemeClr>
        </a:solidFill>
        <a:ln w="25400">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Reconvene and Board Debrief</a:t>
          </a:r>
          <a:endParaRPr lang="en-US" sz="3700" kern="1200" dirty="0"/>
        </a:p>
      </dsp:txBody>
      <dsp:txXfrm>
        <a:off x="43321" y="2611201"/>
        <a:ext cx="6009358" cy="800803"/>
      </dsp:txXfrm>
    </dsp:sp>
    <dsp:sp modelId="{E9E3023E-E72F-4065-B396-FCEE7E855160}">
      <dsp:nvSpPr>
        <dsp:cNvPr id="0" name=""/>
        <dsp:cNvSpPr/>
      </dsp:nvSpPr>
      <dsp:spPr>
        <a:xfrm>
          <a:off x="0" y="3561885"/>
          <a:ext cx="6096000" cy="887445"/>
        </a:xfrm>
        <a:prstGeom prst="roundRect">
          <a:avLst/>
        </a:prstGeom>
        <a:solidFill>
          <a:schemeClr val="lt1">
            <a:hueOff val="0"/>
            <a:satOff val="0"/>
            <a:lumOff val="0"/>
            <a:alphaOff val="0"/>
          </a:schemeClr>
        </a:solidFill>
        <a:ln w="25400">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Concluding Remarks</a:t>
          </a:r>
          <a:endParaRPr lang="en-US" sz="3700" kern="1200" dirty="0"/>
        </a:p>
      </dsp:txBody>
      <dsp:txXfrm>
        <a:off x="43321" y="3605206"/>
        <a:ext cx="6009358" cy="800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97B62-6DA3-42F9-860A-AD84304986B8}">
      <dsp:nvSpPr>
        <dsp:cNvPr id="0" name=""/>
        <dsp:cNvSpPr/>
      </dsp:nvSpPr>
      <dsp:spPr>
        <a:xfrm>
          <a:off x="0" y="4560"/>
          <a:ext cx="6705600" cy="980379"/>
        </a:xfrm>
        <a:prstGeom prst="roundRect">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00000"/>
            </a:lnSpc>
            <a:spcBef>
              <a:spcPct val="0"/>
            </a:spcBef>
            <a:spcAft>
              <a:spcPts val="0"/>
            </a:spcAft>
          </a:pPr>
          <a:r>
            <a:rPr lang="en-US" sz="2400" kern="1200" dirty="0" smtClean="0"/>
            <a:t>Session 1 - </a:t>
          </a:r>
          <a:r>
            <a:rPr lang="en-US" sz="2400" b="1" kern="1200" dirty="0" smtClean="0"/>
            <a:t>Science</a:t>
          </a:r>
          <a:r>
            <a:rPr lang="en-US" sz="2400" kern="1200" dirty="0" smtClean="0"/>
            <a:t> </a:t>
          </a:r>
        </a:p>
        <a:p>
          <a:pPr lvl="0" algn="l" defTabSz="1066800">
            <a:lnSpc>
              <a:spcPct val="100000"/>
            </a:lnSpc>
            <a:spcBef>
              <a:spcPct val="0"/>
            </a:spcBef>
            <a:spcAft>
              <a:spcPts val="0"/>
            </a:spcAft>
          </a:pPr>
          <a:r>
            <a:rPr lang="en-US" sz="2400" i="0" kern="1200" dirty="0" smtClean="0"/>
            <a:t>(COB 320)</a:t>
          </a:r>
          <a:endParaRPr lang="en-US" sz="2400" i="0" kern="1200" dirty="0"/>
        </a:p>
      </dsp:txBody>
      <dsp:txXfrm>
        <a:off x="47858" y="52418"/>
        <a:ext cx="6609884" cy="884663"/>
      </dsp:txXfrm>
    </dsp:sp>
    <dsp:sp modelId="{4C44FC46-8FA9-45B1-8CE1-9C6C41C0B0D3}">
      <dsp:nvSpPr>
        <dsp:cNvPr id="0" name=""/>
        <dsp:cNvSpPr/>
      </dsp:nvSpPr>
      <dsp:spPr>
        <a:xfrm>
          <a:off x="0" y="984939"/>
          <a:ext cx="6705600" cy="965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9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Carrie Taylor &amp; Michelle </a:t>
          </a:r>
          <a:r>
            <a:rPr lang="en-US" sz="2000" kern="1200" dirty="0" err="1" smtClean="0"/>
            <a:t>Karpovich</a:t>
          </a:r>
          <a:r>
            <a:rPr lang="en-US" sz="2000" kern="1200" dirty="0" smtClean="0"/>
            <a:t> (Western)</a:t>
          </a:r>
          <a:endParaRPr lang="en-US" sz="2000" kern="1200" dirty="0"/>
        </a:p>
        <a:p>
          <a:pPr marL="228600" lvl="1" indent="-228600" algn="l" defTabSz="889000">
            <a:lnSpc>
              <a:spcPct val="90000"/>
            </a:lnSpc>
            <a:spcBef>
              <a:spcPct val="0"/>
            </a:spcBef>
            <a:spcAft>
              <a:spcPct val="20000"/>
            </a:spcAft>
            <a:buChar char="••"/>
          </a:pPr>
          <a:r>
            <a:rPr lang="en-US" sz="2000" kern="1200" dirty="0" smtClean="0"/>
            <a:t>Jeremy Dove (Monticello)</a:t>
          </a:r>
          <a:endParaRPr lang="en-US" sz="2000" kern="1200" dirty="0"/>
        </a:p>
        <a:p>
          <a:pPr marL="228600" lvl="1" indent="-228600" algn="l" defTabSz="889000">
            <a:lnSpc>
              <a:spcPct val="90000"/>
            </a:lnSpc>
            <a:spcBef>
              <a:spcPct val="0"/>
            </a:spcBef>
            <a:spcAft>
              <a:spcPct val="20000"/>
            </a:spcAft>
            <a:buChar char="••"/>
          </a:pPr>
          <a:r>
            <a:rPr lang="en-US" sz="2000" kern="1200" dirty="0" smtClean="0"/>
            <a:t>Jeff Prillaman (Albemarle-MESA)</a:t>
          </a:r>
          <a:endParaRPr lang="en-US" sz="2600" kern="1200" dirty="0"/>
        </a:p>
      </dsp:txBody>
      <dsp:txXfrm>
        <a:off x="0" y="984939"/>
        <a:ext cx="6705600" cy="965810"/>
      </dsp:txXfrm>
    </dsp:sp>
    <dsp:sp modelId="{0E14394A-C6DC-4B7A-A49B-BA57B808131D}">
      <dsp:nvSpPr>
        <dsp:cNvPr id="0" name=""/>
        <dsp:cNvSpPr/>
      </dsp:nvSpPr>
      <dsp:spPr>
        <a:xfrm>
          <a:off x="0" y="1950749"/>
          <a:ext cx="6705600" cy="980379"/>
        </a:xfrm>
        <a:prstGeom prst="roundRect">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00000"/>
            </a:lnSpc>
            <a:spcBef>
              <a:spcPct val="0"/>
            </a:spcBef>
            <a:spcAft>
              <a:spcPts val="0"/>
            </a:spcAft>
          </a:pPr>
          <a:r>
            <a:rPr lang="en-US" sz="2400" kern="1200" dirty="0" smtClean="0"/>
            <a:t>Session 2 – </a:t>
          </a:r>
          <a:r>
            <a:rPr lang="en-US" sz="2400" b="1" kern="1200" smtClean="0"/>
            <a:t>Library and </a:t>
          </a:r>
          <a:r>
            <a:rPr lang="en-US" sz="2400" b="1" kern="1200" dirty="0" smtClean="0"/>
            <a:t>Literacy</a:t>
          </a:r>
        </a:p>
        <a:p>
          <a:pPr lvl="0" algn="l" defTabSz="1066800">
            <a:lnSpc>
              <a:spcPct val="100000"/>
            </a:lnSpc>
            <a:spcBef>
              <a:spcPct val="0"/>
            </a:spcBef>
            <a:spcAft>
              <a:spcPts val="0"/>
            </a:spcAft>
          </a:pPr>
          <a:r>
            <a:rPr lang="en-US" sz="2400" kern="1200" dirty="0" smtClean="0"/>
            <a:t>(COB 241)</a:t>
          </a:r>
          <a:endParaRPr lang="en-US" sz="2400" kern="1200" dirty="0"/>
        </a:p>
      </dsp:txBody>
      <dsp:txXfrm>
        <a:off x="47858" y="1998607"/>
        <a:ext cx="6609884" cy="884663"/>
      </dsp:txXfrm>
    </dsp:sp>
    <dsp:sp modelId="{883FDA78-E3AE-4279-883B-CE7872D24732}">
      <dsp:nvSpPr>
        <dsp:cNvPr id="0" name=""/>
        <dsp:cNvSpPr/>
      </dsp:nvSpPr>
      <dsp:spPr>
        <a:xfrm>
          <a:off x="0" y="2931129"/>
          <a:ext cx="6705600" cy="650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9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Lin Hill (</a:t>
          </a:r>
          <a:r>
            <a:rPr lang="en-US" sz="2000" kern="1200" dirty="0" err="1" smtClean="0"/>
            <a:t>Jouett</a:t>
          </a:r>
          <a:r>
            <a:rPr lang="en-US" sz="2000" kern="1200" dirty="0" smtClean="0"/>
            <a:t>)</a:t>
          </a:r>
          <a:endParaRPr lang="en-US" sz="2000" kern="1200" dirty="0"/>
        </a:p>
        <a:p>
          <a:pPr marL="228600" lvl="1" indent="-228600" algn="l" defTabSz="889000">
            <a:lnSpc>
              <a:spcPct val="90000"/>
            </a:lnSpc>
            <a:spcBef>
              <a:spcPct val="0"/>
            </a:spcBef>
            <a:spcAft>
              <a:spcPct val="20000"/>
            </a:spcAft>
            <a:buChar char="••"/>
          </a:pPr>
          <a:r>
            <a:rPr lang="en-US" sz="2000" kern="1200" dirty="0" smtClean="0"/>
            <a:t>Kristie Obrecht (Yancey)</a:t>
          </a:r>
          <a:endParaRPr lang="en-US" sz="2000" kern="1200" dirty="0"/>
        </a:p>
      </dsp:txBody>
      <dsp:txXfrm>
        <a:off x="0" y="2931129"/>
        <a:ext cx="6705600" cy="650443"/>
      </dsp:txXfrm>
    </dsp:sp>
    <dsp:sp modelId="{B1938149-9F9A-4181-96B1-0509A8729FDC}">
      <dsp:nvSpPr>
        <dsp:cNvPr id="0" name=""/>
        <dsp:cNvSpPr/>
      </dsp:nvSpPr>
      <dsp:spPr>
        <a:xfrm>
          <a:off x="0" y="3581572"/>
          <a:ext cx="6705600" cy="980379"/>
        </a:xfrm>
        <a:prstGeom prst="roundRect">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00000"/>
            </a:lnSpc>
            <a:spcBef>
              <a:spcPct val="0"/>
            </a:spcBef>
            <a:spcAft>
              <a:spcPts val="0"/>
            </a:spcAft>
          </a:pPr>
          <a:r>
            <a:rPr lang="en-US" sz="2400" kern="1200" dirty="0" smtClean="0"/>
            <a:t>Session 3 – </a:t>
          </a:r>
          <a:r>
            <a:rPr lang="en-US" sz="2400" b="1" kern="1200" dirty="0" smtClean="0"/>
            <a:t>Universal Design for Learning </a:t>
          </a:r>
        </a:p>
        <a:p>
          <a:pPr lvl="0" algn="l" defTabSz="1066800">
            <a:lnSpc>
              <a:spcPct val="100000"/>
            </a:lnSpc>
            <a:spcBef>
              <a:spcPct val="0"/>
            </a:spcBef>
            <a:spcAft>
              <a:spcPts val="0"/>
            </a:spcAft>
          </a:pPr>
          <a:r>
            <a:rPr lang="en-US" sz="2400" kern="1200" dirty="0" smtClean="0"/>
            <a:t>(COB 246) </a:t>
          </a:r>
          <a:endParaRPr lang="en-US" sz="2400" kern="1200" dirty="0"/>
        </a:p>
      </dsp:txBody>
      <dsp:txXfrm>
        <a:off x="47858" y="3629430"/>
        <a:ext cx="6609884" cy="884663"/>
      </dsp:txXfrm>
    </dsp:sp>
    <dsp:sp modelId="{BAA3F514-3E46-4B1F-9C15-DBDCEF27F97A}">
      <dsp:nvSpPr>
        <dsp:cNvPr id="0" name=""/>
        <dsp:cNvSpPr/>
      </dsp:nvSpPr>
      <dsp:spPr>
        <a:xfrm>
          <a:off x="0" y="4561952"/>
          <a:ext cx="6705600" cy="1300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9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Kevin Kirst (Special Education)</a:t>
          </a:r>
          <a:endParaRPr lang="en-US" sz="2000" kern="1200" dirty="0"/>
        </a:p>
        <a:p>
          <a:pPr marL="228600" lvl="1" indent="-228600" algn="l" defTabSz="889000">
            <a:lnSpc>
              <a:spcPct val="90000"/>
            </a:lnSpc>
            <a:spcBef>
              <a:spcPct val="0"/>
            </a:spcBef>
            <a:spcAft>
              <a:spcPct val="20000"/>
            </a:spcAft>
            <a:buChar char="••"/>
          </a:pPr>
          <a:r>
            <a:rPr lang="en-US" sz="2000" kern="1200" dirty="0" smtClean="0"/>
            <a:t>Andy </a:t>
          </a:r>
          <a:r>
            <a:rPr lang="en-US" sz="2000" kern="1200" dirty="0" err="1" smtClean="0"/>
            <a:t>Wojcik</a:t>
          </a:r>
          <a:r>
            <a:rPr lang="en-US" sz="2000" kern="1200" dirty="0" smtClean="0"/>
            <a:t> (Albemarle)</a:t>
          </a:r>
          <a:endParaRPr lang="en-US" sz="2000" kern="1200" dirty="0"/>
        </a:p>
        <a:p>
          <a:pPr marL="228600" lvl="1" indent="-228600" algn="l" defTabSz="889000">
            <a:lnSpc>
              <a:spcPct val="90000"/>
            </a:lnSpc>
            <a:spcBef>
              <a:spcPct val="0"/>
            </a:spcBef>
            <a:spcAft>
              <a:spcPct val="20000"/>
            </a:spcAft>
            <a:buChar char="••"/>
          </a:pPr>
          <a:r>
            <a:rPr lang="en-US" sz="2000" kern="1200" dirty="0" smtClean="0"/>
            <a:t>Andy Johnson (Stony Point)</a:t>
          </a:r>
          <a:endParaRPr lang="en-US" sz="2000" kern="1200" dirty="0"/>
        </a:p>
        <a:p>
          <a:pPr marL="228600" lvl="1" indent="-228600" algn="l" defTabSz="889000">
            <a:lnSpc>
              <a:spcPct val="90000"/>
            </a:lnSpc>
            <a:spcBef>
              <a:spcPct val="0"/>
            </a:spcBef>
            <a:spcAft>
              <a:spcPct val="20000"/>
            </a:spcAft>
            <a:buChar char="••"/>
          </a:pPr>
          <a:r>
            <a:rPr lang="en-US" sz="2000" kern="1200" dirty="0" smtClean="0"/>
            <a:t>Brian </a:t>
          </a:r>
          <a:r>
            <a:rPr lang="en-US" sz="2000" kern="1200" dirty="0" err="1" smtClean="0"/>
            <a:t>Kayser</a:t>
          </a:r>
          <a:r>
            <a:rPr lang="en-US" sz="2000" kern="1200" dirty="0" smtClean="0"/>
            <a:t> (Walton)</a:t>
          </a:r>
          <a:endParaRPr lang="en-US" sz="2000" kern="1200" dirty="0"/>
        </a:p>
      </dsp:txBody>
      <dsp:txXfrm>
        <a:off x="0" y="4561952"/>
        <a:ext cx="6705600" cy="130088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501AAEC-783E-445D-85B5-3229AC9F4D16}" type="datetimeFigureOut">
              <a:rPr lang="en-US" smtClean="0"/>
              <a:t>10/25/2012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936869C-7DD3-4BF8-8372-4CC40BD82224}" type="slidenum">
              <a:rPr lang="en-US" smtClean="0"/>
              <a:t>‹#›</a:t>
            </a:fld>
            <a:endParaRPr lang="en-US"/>
          </a:p>
        </p:txBody>
      </p:sp>
    </p:spTree>
    <p:extLst>
      <p:ext uri="{BB962C8B-B14F-4D97-AF65-F5344CB8AC3E}">
        <p14:creationId xmlns:p14="http://schemas.microsoft.com/office/powerpoint/2010/main" val="1385865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begin this work session on 21</a:t>
            </a:r>
            <a:r>
              <a:rPr lang="en-US" baseline="30000" dirty="0" smtClean="0"/>
              <a:t>st</a:t>
            </a:r>
            <a:r>
              <a:rPr lang="en-US" dirty="0" smtClean="0"/>
              <a:t> Century Learning,</a:t>
            </a:r>
            <a:r>
              <a:rPr lang="en-US" baseline="0" dirty="0" smtClean="0"/>
              <a:t> I believe it is appropriate to start at the beginning and review the divisions vision and mission.  I know as we have been having this discussion with staff and administrators this fall, these vision and mission statements take on a deeper meaning.  As we talk about personalized learning and student choice, choices of learning spaces and tools, engaging, relative curriculum, the idea of learners having the power to embrace learning, to excel and own their own future starts to become more real and viable.  At the k – 12 principal meeting on Tuesday, we heard from Dr. Kathy </a:t>
            </a:r>
            <a:r>
              <a:rPr lang="en-US" baseline="0" dirty="0" err="1" smtClean="0"/>
              <a:t>Thorton</a:t>
            </a:r>
            <a:r>
              <a:rPr lang="en-US" baseline="0" dirty="0" smtClean="0"/>
              <a:t>, a former astronaut.  One of the most powerful statements I heard her make was that we talk about preparing students for their future in the 21</a:t>
            </a:r>
            <a:r>
              <a:rPr lang="en-US" baseline="30000" dirty="0" smtClean="0"/>
              <a:t>st</a:t>
            </a:r>
            <a:r>
              <a:rPr lang="en-US" baseline="0" dirty="0" smtClean="0"/>
              <a:t> century, that is not possible, because the world is moving so quickly that we don’t really know what the 21</a:t>
            </a:r>
            <a:r>
              <a:rPr lang="en-US" baseline="30000" dirty="0" smtClean="0"/>
              <a:t>st</a:t>
            </a:r>
            <a:r>
              <a:rPr lang="en-US" baseline="0" dirty="0" smtClean="0"/>
              <a:t> century holds in store for us or students.  What we are doing is teaching students to </a:t>
            </a:r>
            <a:r>
              <a:rPr lang="en-US" b="1" i="1" baseline="0" dirty="0" smtClean="0"/>
              <a:t>be prepared </a:t>
            </a:r>
            <a:r>
              <a:rPr lang="en-US" b="0" i="0" baseline="0" dirty="0" smtClean="0"/>
              <a:t> for the 21</a:t>
            </a:r>
            <a:r>
              <a:rPr lang="en-US" b="0" i="0" baseline="30000" dirty="0" smtClean="0"/>
              <a:t>st</a:t>
            </a:r>
            <a:r>
              <a:rPr lang="en-US" b="0" i="0" baseline="0" dirty="0" smtClean="0"/>
              <a:t> century, so that they can handle whatever challenges they may face.  So, this becomes our Grand Challenge.  The question I would ask the board to think about tonight is “</a:t>
            </a:r>
            <a:r>
              <a:rPr lang="en-US" dirty="0" smtClean="0"/>
              <a:t>Who is this learning for?”  Since</a:t>
            </a:r>
            <a:r>
              <a:rPr lang="en-US" baseline="0" dirty="0" smtClean="0"/>
              <a:t> 2002 and the beginning of our Design 2004 challenge, the division has been very deliberate with our research and development work.  We have supported small scale projects through our inventors – our teachers who have wanted and are ready to move from low earth orbits to deeper space exploration.  We want to move this level of work and student opportunities to all schools and all classrooms.</a:t>
            </a:r>
            <a:endParaRPr lang="en-US" dirty="0"/>
          </a:p>
        </p:txBody>
      </p:sp>
      <p:sp>
        <p:nvSpPr>
          <p:cNvPr id="4" name="Slide Number Placeholder 3"/>
          <p:cNvSpPr>
            <a:spLocks noGrp="1"/>
          </p:cNvSpPr>
          <p:nvPr>
            <p:ph type="sldNum" sz="quarter" idx="10"/>
          </p:nvPr>
        </p:nvSpPr>
        <p:spPr/>
        <p:txBody>
          <a:bodyPr/>
          <a:lstStyle/>
          <a:p>
            <a:fld id="{7936869C-7DD3-4BF8-8372-4CC40BD82224}" type="slidenum">
              <a:rPr lang="en-US" smtClean="0"/>
              <a:t>6</a:t>
            </a:fld>
            <a:endParaRPr lang="en-US"/>
          </a:p>
        </p:txBody>
      </p:sp>
    </p:spTree>
    <p:extLst>
      <p:ext uri="{BB962C8B-B14F-4D97-AF65-F5344CB8AC3E}">
        <p14:creationId xmlns:p14="http://schemas.microsoft.com/office/powerpoint/2010/main" val="46891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iteration of</a:t>
            </a:r>
            <a:endParaRPr lang="en-US" dirty="0"/>
          </a:p>
        </p:txBody>
      </p:sp>
      <p:sp>
        <p:nvSpPr>
          <p:cNvPr id="4" name="Slide Number Placeholder 3"/>
          <p:cNvSpPr>
            <a:spLocks noGrp="1"/>
          </p:cNvSpPr>
          <p:nvPr>
            <p:ph type="sldNum" sz="quarter" idx="10"/>
          </p:nvPr>
        </p:nvSpPr>
        <p:spPr/>
        <p:txBody>
          <a:bodyPr/>
          <a:lstStyle/>
          <a:p>
            <a:fld id="{7936869C-7DD3-4BF8-8372-4CC40BD82224}" type="slidenum">
              <a:rPr lang="en-US" smtClean="0"/>
              <a:t>16</a:t>
            </a:fld>
            <a:endParaRPr lang="en-US"/>
          </a:p>
        </p:txBody>
      </p:sp>
    </p:spTree>
    <p:extLst>
      <p:ext uri="{BB962C8B-B14F-4D97-AF65-F5344CB8AC3E}">
        <p14:creationId xmlns:p14="http://schemas.microsoft.com/office/powerpoint/2010/main" val="4218652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smtClean="0"/>
              <a:t>EdLeader</a:t>
            </a:r>
            <a:r>
              <a:rPr lang="en-US" baseline="0" dirty="0" smtClean="0"/>
              <a:t>21 – 21</a:t>
            </a:r>
            <a:r>
              <a:rPr lang="en-US" baseline="30000" dirty="0" smtClean="0"/>
              <a:t>st</a:t>
            </a:r>
            <a:r>
              <a:rPr lang="en-US" baseline="0" dirty="0" smtClean="0"/>
              <a:t> Century Learning: </a:t>
            </a:r>
            <a:r>
              <a:rPr lang="en-US" dirty="0" smtClean="0"/>
              <a:t>MESA  </a:t>
            </a:r>
            <a:r>
              <a:rPr lang="en-US" dirty="0"/>
              <a:t>You tube video from MESA students.  These students were given an assignment to create an electric guitar and speaker from scratch and then write a song and play using these guitars. Think by to our MESA task – was there strong curriculum?  Math, science, electronics, collaboration, critical thinking, research. When I spoke to Jeff Prillaman, the Director of MESA about this assignment, the first thing he said was the students had to “act” like engineers.  They had to overcome design challenges, they had to build a prototype, they had to run a test (play a song) that demonstrated the instruments worked.  Here is one of the most relevant pieces.  Jeff talked about the students who had guitars that didn’t work and how much they learned. MESA example – student choice, tools, spaces.</a:t>
            </a:r>
          </a:p>
          <a:p>
            <a:pPr defTabSz="931774"/>
            <a:endParaRPr lang="en-US" dirty="0"/>
          </a:p>
          <a:p>
            <a:endParaRPr lang="en-US" dirty="0"/>
          </a:p>
        </p:txBody>
      </p:sp>
      <p:sp>
        <p:nvSpPr>
          <p:cNvPr id="4" name="Slide Number Placeholder 3"/>
          <p:cNvSpPr>
            <a:spLocks noGrp="1"/>
          </p:cNvSpPr>
          <p:nvPr>
            <p:ph type="sldNum" sz="quarter" idx="10"/>
          </p:nvPr>
        </p:nvSpPr>
        <p:spPr/>
        <p:txBody>
          <a:bodyPr/>
          <a:lstStyle/>
          <a:p>
            <a:fld id="{7936869C-7DD3-4BF8-8372-4CC40BD82224}" type="slidenum">
              <a:rPr lang="en-US" smtClean="0"/>
              <a:t>7</a:t>
            </a:fld>
            <a:endParaRPr lang="en-US"/>
          </a:p>
        </p:txBody>
      </p:sp>
    </p:spTree>
    <p:extLst>
      <p:ext uri="{BB962C8B-B14F-4D97-AF65-F5344CB8AC3E}">
        <p14:creationId xmlns:p14="http://schemas.microsoft.com/office/powerpoint/2010/main" val="177751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referenced in our Grand Challenge,  we want </a:t>
            </a:r>
            <a:r>
              <a:rPr lang="en-US" sz="1100" dirty="0"/>
              <a:t>to educate </a:t>
            </a:r>
            <a:r>
              <a:rPr lang="en-US" sz="1100" b="1" i="1" dirty="0"/>
              <a:t>ALL </a:t>
            </a:r>
            <a:r>
              <a:rPr lang="en-US" sz="1100" dirty="0"/>
              <a:t>students with 21</a:t>
            </a:r>
            <a:r>
              <a:rPr lang="en-US" sz="1100" baseline="30000" dirty="0"/>
              <a:t>st</a:t>
            </a:r>
            <a:r>
              <a:rPr lang="en-US" sz="1100" dirty="0"/>
              <a:t> Century learning skills by providing quality learning experiences in </a:t>
            </a:r>
            <a:r>
              <a:rPr lang="en-US" sz="1100" b="1" dirty="0"/>
              <a:t>EVERY</a:t>
            </a:r>
            <a:r>
              <a:rPr lang="en-US" sz="1100" dirty="0"/>
              <a:t> classroom.  I would like to take a moment and try to frame what quality learning experiences would look like.  I’ll take a portion of our mission statement to do that.  In our mission statement we state that we will establish a community of learners and learning through relationships, relevance and rigor.  As a division we have always believed and acted on that idea.  We now feel it is time to take a deeper dive into the meaning and understanding of relationships, relevance and rigor in order maximize the </a:t>
            </a:r>
            <a:r>
              <a:rPr lang="en-US" sz="1100" dirty="0" err="1"/>
              <a:t>the</a:t>
            </a:r>
            <a:r>
              <a:rPr lang="en-US" sz="1100" dirty="0"/>
              <a:t> number of quality learning experiences for all students.   I’ll use the following example to do that.  Last year, Brian </a:t>
            </a:r>
            <a:r>
              <a:rPr lang="en-US" sz="1100" dirty="0" err="1"/>
              <a:t>Kayser</a:t>
            </a:r>
            <a:r>
              <a:rPr lang="en-US" sz="1100" dirty="0"/>
              <a:t>, a teacher at Walton Middle School started a project called Global Fiction Readings with his language arts students.   After students wrote, edited and practice reading their writing pieces,  the class went to the library and broadcast the student readings through </a:t>
            </a:r>
            <a:r>
              <a:rPr lang="en-US" sz="1100" dirty="0" err="1"/>
              <a:t>Ustream</a:t>
            </a:r>
            <a:r>
              <a:rPr lang="en-US" sz="1100" dirty="0"/>
              <a:t>.    At first students were tentative.  Only a few students participated and weren’t sure who they were reading to.  Students soon learned that college professors from other states, other classes and teachers were listening and that they were receiving instant feedback from their peers.  The students soon realized their audience was much larger than the confines of the walls of Walton Middle School, the Southern Feeder Pattern or even Albemarle County.  The affirmation they received about the writing was contagious.  For the second creative piece of writing, there was dramatic improvement in effort and care by the students to craft and original, engaging story.  The students wanted to be great because they knew they would be sharing with the world.  More students chose to participate.  This is a great example of how we took Relationships, Relevance, and Rigor to a deeper level.</a:t>
            </a:r>
          </a:p>
        </p:txBody>
      </p:sp>
      <p:sp>
        <p:nvSpPr>
          <p:cNvPr id="4" name="Slide Number Placeholder 3"/>
          <p:cNvSpPr>
            <a:spLocks noGrp="1"/>
          </p:cNvSpPr>
          <p:nvPr>
            <p:ph type="sldNum" sz="quarter" idx="10"/>
          </p:nvPr>
        </p:nvSpPr>
        <p:spPr/>
        <p:txBody>
          <a:bodyPr/>
          <a:lstStyle/>
          <a:p>
            <a:fld id="{7936869C-7DD3-4BF8-8372-4CC40BD82224}" type="slidenum">
              <a:rPr lang="en-US" smtClean="0"/>
              <a:t>8</a:t>
            </a:fld>
            <a:endParaRPr lang="en-US"/>
          </a:p>
        </p:txBody>
      </p:sp>
    </p:spTree>
    <p:extLst>
      <p:ext uri="{BB962C8B-B14F-4D97-AF65-F5344CB8AC3E}">
        <p14:creationId xmlns:p14="http://schemas.microsoft.com/office/powerpoint/2010/main" val="2662185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think back to the Walton</a:t>
            </a:r>
            <a:r>
              <a:rPr lang="en-US" baseline="0" dirty="0" smtClean="0"/>
              <a:t> example I just used with the last slide, we can see that as moved on one scale, whether it be Relationships, Relevance or Rigor, the other elements of providing Quality Learning Experiences began to move as well.  The diagram in this example illustrates this 3 dimensional idea.  In order to get to the Quality Learning experience for all students, we have to move on all three scales.  Not one of these elements alone will get us to that Quality Learning Example.  The interesting piece here as well is that as we move further down one of the axes, the volume of the box or experience for the students will increase as well. Think about the </a:t>
            </a:r>
            <a:r>
              <a:rPr lang="en-US" baseline="0" dirty="0" err="1" smtClean="0"/>
              <a:t>Greern</a:t>
            </a:r>
            <a:r>
              <a:rPr lang="en-US" baseline="0" dirty="0" smtClean="0"/>
              <a:t> 5</a:t>
            </a:r>
            <a:r>
              <a:rPr lang="en-US" baseline="30000" dirty="0" smtClean="0"/>
              <a:t>th</a:t>
            </a:r>
            <a:r>
              <a:rPr lang="en-US" baseline="0" dirty="0" smtClean="0"/>
              <a:t> grade Expeditionary Learning experience several years ago.  As they researched the life of Mary Carr Greer and explored the history of the school, learning took on a new meaning. Rigor took on a new meaning as students engaged in analytical reading and writing as they conducted research. Relationships definitely took on a new meaning. The Relevance of the work was very meaningful as they were studying their own community and school. Students worked collaboratively, they interview and interacted with many community members, they used technology and other tools to do they work and they created a new learning space in the halls of their school.  Just an example that I hope helps the understanding that in order to establish quality learning experiences for all students and to establish a community of learners and learning that this can only be accomplished through Rigor, Relevance and Relationships.</a:t>
            </a:r>
            <a:endParaRPr lang="en-US" dirty="0"/>
          </a:p>
        </p:txBody>
      </p:sp>
      <p:sp>
        <p:nvSpPr>
          <p:cNvPr id="4" name="Slide Number Placeholder 3"/>
          <p:cNvSpPr>
            <a:spLocks noGrp="1"/>
          </p:cNvSpPr>
          <p:nvPr>
            <p:ph type="sldNum" sz="quarter" idx="10"/>
          </p:nvPr>
        </p:nvSpPr>
        <p:spPr/>
        <p:txBody>
          <a:bodyPr/>
          <a:lstStyle/>
          <a:p>
            <a:fld id="{7936869C-7DD3-4BF8-8372-4CC40BD82224}" type="slidenum">
              <a:rPr lang="en-US" smtClean="0"/>
              <a:t>9</a:t>
            </a:fld>
            <a:endParaRPr lang="en-US"/>
          </a:p>
        </p:txBody>
      </p:sp>
    </p:spTree>
    <p:extLst>
      <p:ext uri="{BB962C8B-B14F-4D97-AF65-F5344CB8AC3E}">
        <p14:creationId xmlns:p14="http://schemas.microsoft.com/office/powerpoint/2010/main" val="168402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What does a strong rigorous curriculum look like?  We want to ensure a strong rigorous curriculum includes Critical thinking, a quality balanced assessment model (performance assessments and tasks), Lifelong-Learner or 21</a:t>
            </a:r>
            <a:r>
              <a:rPr lang="en-US" baseline="30000" dirty="0"/>
              <a:t>st</a:t>
            </a:r>
            <a:r>
              <a:rPr lang="en-US" dirty="0"/>
              <a:t> Century Skills.  We don’t need more curriculum. The challenge with Rigor is to increase the interest and challenge for students. </a:t>
            </a:r>
          </a:p>
        </p:txBody>
      </p:sp>
      <p:sp>
        <p:nvSpPr>
          <p:cNvPr id="4" name="Slide Number Placeholder 3"/>
          <p:cNvSpPr>
            <a:spLocks noGrp="1"/>
          </p:cNvSpPr>
          <p:nvPr>
            <p:ph type="sldNum" sz="quarter" idx="10"/>
          </p:nvPr>
        </p:nvSpPr>
        <p:spPr/>
        <p:txBody>
          <a:bodyPr/>
          <a:lstStyle/>
          <a:p>
            <a:fld id="{7936869C-7DD3-4BF8-8372-4CC40BD82224}" type="slidenum">
              <a:rPr lang="en-US" smtClean="0"/>
              <a:t>10</a:t>
            </a:fld>
            <a:endParaRPr lang="en-US"/>
          </a:p>
        </p:txBody>
      </p:sp>
    </p:spTree>
    <p:extLst>
      <p:ext uri="{BB962C8B-B14F-4D97-AF65-F5344CB8AC3E}">
        <p14:creationId xmlns:p14="http://schemas.microsoft.com/office/powerpoint/2010/main" val="23873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 world in which our students will live changes almost daily.  Our curriculum must be relevant to that world.  Whether our students will work on an assembly line such as Ford Motor Company, be a NASA Engineer, or Doctor, they will all need the skills necessary to compete and survive. </a:t>
            </a:r>
          </a:p>
        </p:txBody>
      </p:sp>
      <p:sp>
        <p:nvSpPr>
          <p:cNvPr id="4" name="Slide Number Placeholder 3"/>
          <p:cNvSpPr>
            <a:spLocks noGrp="1"/>
          </p:cNvSpPr>
          <p:nvPr>
            <p:ph type="sldNum" sz="quarter" idx="10"/>
          </p:nvPr>
        </p:nvSpPr>
        <p:spPr/>
        <p:txBody>
          <a:bodyPr/>
          <a:lstStyle/>
          <a:p>
            <a:fld id="{7936869C-7DD3-4BF8-8372-4CC40BD82224}" type="slidenum">
              <a:rPr lang="en-US" smtClean="0"/>
              <a:t>11</a:t>
            </a:fld>
            <a:endParaRPr lang="en-US"/>
          </a:p>
        </p:txBody>
      </p:sp>
    </p:spTree>
    <p:extLst>
      <p:ext uri="{BB962C8B-B14F-4D97-AF65-F5344CB8AC3E}">
        <p14:creationId xmlns:p14="http://schemas.microsoft.com/office/powerpoint/2010/main" val="23873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 quote at the top of the slide comes from the Framework for Quality Learning.  As we continue to discuss Quality Learning Experiences and look deeper into the idea of relationships, we will find that it means more than a close, trusting relationship with students.  Relationships also includes What students will use to learn as well as when, where, and with whom. In a time when  we are looking more closely at learning style, personalized learning, more availability of learning tools, learning spaces, student choice, relationships has become an even bigger part of the equation in providing quality learning experiences for all students. </a:t>
            </a:r>
          </a:p>
        </p:txBody>
      </p:sp>
      <p:sp>
        <p:nvSpPr>
          <p:cNvPr id="4" name="Slide Number Placeholder 3"/>
          <p:cNvSpPr>
            <a:spLocks noGrp="1"/>
          </p:cNvSpPr>
          <p:nvPr>
            <p:ph type="sldNum" sz="quarter" idx="10"/>
          </p:nvPr>
        </p:nvSpPr>
        <p:spPr/>
        <p:txBody>
          <a:bodyPr/>
          <a:lstStyle/>
          <a:p>
            <a:fld id="{7936869C-7DD3-4BF8-8372-4CC40BD82224}" type="slidenum">
              <a:rPr lang="en-US" smtClean="0"/>
              <a:t>12</a:t>
            </a:fld>
            <a:endParaRPr lang="en-US"/>
          </a:p>
        </p:txBody>
      </p:sp>
    </p:spTree>
    <p:extLst>
      <p:ext uri="{BB962C8B-B14F-4D97-AF65-F5344CB8AC3E}">
        <p14:creationId xmlns:p14="http://schemas.microsoft.com/office/powerpoint/2010/main" val="2387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36869C-7DD3-4BF8-8372-4CC40BD82224}" type="slidenum">
              <a:rPr lang="en-US" smtClean="0"/>
              <a:t>13</a:t>
            </a:fld>
            <a:endParaRPr lang="en-US"/>
          </a:p>
        </p:txBody>
      </p:sp>
    </p:spTree>
    <p:extLst>
      <p:ext uri="{BB962C8B-B14F-4D97-AF65-F5344CB8AC3E}">
        <p14:creationId xmlns:p14="http://schemas.microsoft.com/office/powerpoint/2010/main" val="962035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36869C-7DD3-4BF8-8372-4CC40BD82224}" type="slidenum">
              <a:rPr lang="en-US" smtClean="0"/>
              <a:t>15</a:t>
            </a:fld>
            <a:endParaRPr lang="en-US"/>
          </a:p>
        </p:txBody>
      </p:sp>
    </p:spTree>
    <p:extLst>
      <p:ext uri="{BB962C8B-B14F-4D97-AF65-F5344CB8AC3E}">
        <p14:creationId xmlns:p14="http://schemas.microsoft.com/office/powerpoint/2010/main" val="480531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vert="horz" lIns="64291" tIns="32146" rIns="64291" bIns="32146"/>
          <a:lstStyle/>
          <a:p>
            <a:r>
              <a:rPr lang="en-US" smtClean="0"/>
              <a:t>Click to edit Master title style</a:t>
            </a:r>
            <a:endParaRPr lang="en-US"/>
          </a:p>
        </p:txBody>
      </p:sp>
      <p:sp>
        <p:nvSpPr>
          <p:cNvPr id="3" name="Subtitle 2"/>
          <p:cNvSpPr>
            <a:spLocks noGrp="1"/>
          </p:cNvSpPr>
          <p:nvPr>
            <p:ph type="subTitle" idx="1"/>
          </p:nvPr>
        </p:nvSpPr>
        <p:spPr>
          <a:xfrm>
            <a:off x="1371824" y="3886647"/>
            <a:ext cx="6400354" cy="1752451"/>
          </a:xfrm>
          <a:prstGeom prst="rect">
            <a:avLst/>
          </a:prstGeom>
        </p:spPr>
        <p:txBody>
          <a:bodyPr vert="horz" lIns="64291" tIns="32146" rIns="64291" bIns="32146"/>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36350505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vert="horz" lIns="64291" tIns="32146" rIns="64291" bIns="32146"/>
          <a:lstStyle/>
          <a:p>
            <a:r>
              <a:rPr lang="en-US" smtClean="0"/>
              <a:t>Click to edit Master title style</a:t>
            </a:r>
            <a:endParaRPr lang="en-US"/>
          </a:p>
        </p:txBody>
      </p:sp>
      <p:sp>
        <p:nvSpPr>
          <p:cNvPr id="3" name="Vertical Text Placeholder 2"/>
          <p:cNvSpPr>
            <a:spLocks noGrp="1"/>
          </p:cNvSpPr>
          <p:nvPr>
            <p:ph type="body" orient="vert" idx="1"/>
          </p:nvPr>
        </p:nvSpPr>
        <p:spPr>
          <a:xfrm>
            <a:off x="457647" y="1600647"/>
            <a:ext cx="8228707" cy="4525119"/>
          </a:xfrm>
          <a:prstGeom prst="rect">
            <a:avLst/>
          </a:prstGeom>
        </p:spPr>
        <p:txBody>
          <a:bodyPr vert="eaVert" lIns="64291" tIns="32146" rIns="64291" bIns="3214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630481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177" y="274588"/>
            <a:ext cx="2057176" cy="5851178"/>
          </a:xfrm>
          <a:prstGeom prst="rect">
            <a:avLst/>
          </a:prstGeom>
        </p:spPr>
        <p:txBody>
          <a:bodyPr vert="eaVert" lIns="64291" tIns="32146" rIns="64291" bIns="32146"/>
          <a:lstStyle/>
          <a:p>
            <a:r>
              <a:rPr lang="en-US" smtClean="0"/>
              <a:t>Click to edit Master title style</a:t>
            </a:r>
            <a:endParaRPr lang="en-US"/>
          </a:p>
        </p:txBody>
      </p:sp>
      <p:sp>
        <p:nvSpPr>
          <p:cNvPr id="3" name="Vertical Text Placeholder 2"/>
          <p:cNvSpPr>
            <a:spLocks noGrp="1"/>
          </p:cNvSpPr>
          <p:nvPr>
            <p:ph type="body" orient="vert" idx="1"/>
          </p:nvPr>
        </p:nvSpPr>
        <p:spPr>
          <a:xfrm>
            <a:off x="457647" y="274588"/>
            <a:ext cx="6064374" cy="5851178"/>
          </a:xfrm>
          <a:prstGeom prst="rect">
            <a:avLst/>
          </a:prstGeom>
        </p:spPr>
        <p:txBody>
          <a:bodyPr vert="eaVert" lIns="64291" tIns="32146" rIns="64291" bIns="3214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356413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image1.jpg"/>
          <p:cNvPicPr>
            <a:picLocks noChangeAspect="1"/>
          </p:cNvPicPr>
          <p:nvPr/>
        </p:nvPicPr>
        <p:blipFill>
          <a:blip r:embed="rId2">
            <a:duotone>
              <a:schemeClr val="accent1"/>
              <a:srgbClr val="FFFFFF"/>
            </a:duotone>
          </a:blip>
          <a:stretch>
            <a:fillRect/>
          </a:stretch>
        </p:blipFill>
        <p:spPr>
          <a:xfrm>
            <a:off x="0" y="0"/>
            <a:ext cx="9144000" cy="6858000"/>
          </a:xfrm>
          <a:prstGeom prst="rect">
            <a:avLst/>
          </a:prstGeom>
          <a:noFill/>
          <a:ln>
            <a:noFill/>
          </a:ln>
        </p:spPr>
      </p:pic>
      <p:pic>
        <p:nvPicPr>
          <p:cNvPr id="7" name="image2.png"/>
          <p:cNvPicPr>
            <a:picLocks noChangeAspect="1"/>
          </p:cNvPicPr>
          <p:nvPr/>
        </p:nvPicPr>
        <p:blipFill>
          <a:blip r:embed="rId3">
            <a:duotone>
              <a:schemeClr val="accent1"/>
              <a:srgbClr val="FFFFFF"/>
            </a:duotone>
          </a:blip>
          <a:stretch>
            <a:fillRect/>
          </a:stretch>
        </p:blipFill>
        <p:spPr>
          <a:xfrm>
            <a:off x="571" y="428"/>
            <a:ext cx="9142858" cy="6857143"/>
          </a:xfrm>
          <a:prstGeom prst="rect">
            <a:avLst/>
          </a:prstGeom>
          <a:noFill/>
          <a:ln>
            <a:noFill/>
          </a:ln>
        </p:spPr>
      </p:pic>
      <p:pic>
        <p:nvPicPr>
          <p:cNvPr id="8" name="image3.png"/>
          <p:cNvPicPr>
            <a:picLocks noChangeAspect="1"/>
          </p:cNvPicPr>
          <p:nvPr/>
        </p:nvPicPr>
        <p:blipFill>
          <a:blip r:embed="rId4">
            <a:duotone>
              <a:schemeClr val="accent5">
                <a:shade val="45000"/>
                <a:satMod val="135000"/>
              </a:schemeClr>
              <a:prstClr val="white"/>
            </a:duotone>
          </a:blip>
          <a:stretch>
            <a:fillRect/>
          </a:stretch>
        </p:blipFill>
        <p:spPr>
          <a:xfrm>
            <a:off x="571" y="428"/>
            <a:ext cx="9142858" cy="6857143"/>
          </a:xfrm>
          <a:prstGeom prst="rect">
            <a:avLst/>
          </a:prstGeom>
          <a:noFill/>
          <a:ln>
            <a:noFill/>
          </a:ln>
        </p:spPr>
      </p:pic>
      <p:pic>
        <p:nvPicPr>
          <p:cNvPr id="9" name="image4.png"/>
          <p:cNvPicPr>
            <a:picLocks noChangeAspect="1"/>
          </p:cNvPicPr>
          <p:nvPr/>
        </p:nvPicPr>
        <p:blipFill>
          <a:blip r:embed="rId5"/>
          <a:stretch>
            <a:fillRect/>
          </a:stretch>
        </p:blipFill>
        <p:spPr>
          <a:xfrm>
            <a:off x="0" y="428"/>
            <a:ext cx="9142858" cy="6019372"/>
          </a:xfrm>
          <a:prstGeom prst="rect">
            <a:avLst/>
          </a:prstGeom>
          <a:noFill/>
          <a:ln>
            <a:noFill/>
          </a:ln>
        </p:spPr>
      </p:pic>
      <p:sp>
        <p:nvSpPr>
          <p:cNvPr id="31" name="Rectangle 31"/>
          <p:cNvSpPr>
            <a:spLocks noGrp="1"/>
          </p:cNvSpPr>
          <p:nvPr>
            <p:ph type="subTitle" idx="1"/>
          </p:nvPr>
        </p:nvSpPr>
        <p:spPr>
          <a:xfrm>
            <a:off x="2492734" y="5094577"/>
            <a:ext cx="6194066" cy="925223"/>
          </a:xfrm>
        </p:spPr>
        <p:txBody>
          <a:bodyPr/>
          <a:lstStyle>
            <a:lvl1pPr marL="0" indent="0" algn="r">
              <a:buNone/>
              <a:defRPr sz="28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Rectangle 5"/>
          <p:cNvSpPr>
            <a:spLocks noGrp="1"/>
          </p:cNvSpPr>
          <p:nvPr>
            <p:ph type="ctrTitle"/>
          </p:nvPr>
        </p:nvSpPr>
        <p:spPr>
          <a:xfrm>
            <a:off x="1108986" y="3606800"/>
            <a:ext cx="7577814" cy="1470025"/>
          </a:xfrm>
        </p:spPr>
        <p:txBody>
          <a:bodyPr anchor="b" anchorCtr="0"/>
          <a:lstStyle>
            <a:lvl1pPr algn="r">
              <a:defRPr sz="4000"/>
            </a:lvl1p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11" name="Slide Number Placeholder 10"/>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12" name="Footer Placeholder 11"/>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226442944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 name="Title 8"/>
          <p:cNvSpPr>
            <a:spLocks noGrp="1"/>
          </p:cNvSpPr>
          <p:nvPr>
            <p:ph type="title"/>
          </p:nvPr>
        </p:nvSpPr>
        <p:spPr>
          <a:xfrm>
            <a:off x="457200" y="359465"/>
            <a:ext cx="8229600" cy="1143000"/>
          </a:xfrm>
          <a:prstGeom prst="rect">
            <a:avLst/>
          </a:prstGeom>
        </p:spPr>
        <p:txBody>
          <a:bodyPr anchor="b" anchorCtr="0">
            <a:normAutofit/>
          </a:bodyPr>
          <a:lstStyle/>
          <a:p>
            <a:pPr algn="l"/>
            <a:r>
              <a:rPr lang="en-US" dirty="0" smtClean="0"/>
              <a:t>Click to edit Master title style</a:t>
            </a:r>
            <a:endParaRPr lang="en-US" dirty="0"/>
          </a:p>
        </p:txBody>
      </p:sp>
      <p:sp>
        <p:nvSpPr>
          <p:cNvPr id="8" name="Date Placeholder 7"/>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11" name="Footer Placeholder 10"/>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295608529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57200" y="359465"/>
            <a:ext cx="8229600" cy="1143000"/>
          </a:xfrm>
          <a:prstGeom prst="rect">
            <a:avLst/>
          </a:prstGeom>
        </p:spPr>
        <p:txBody>
          <a:bodyPr anchor="b" anchorCtr="0">
            <a:normAutofit/>
          </a:bodyPr>
          <a:lstStyle/>
          <a:p>
            <a:pPr algn="l"/>
            <a:r>
              <a:rPr lang="en-US" smtClean="0"/>
              <a:t>Click to edit Master title style</a:t>
            </a:r>
            <a:endParaRPr lang="en-US"/>
          </a:p>
        </p:txBody>
      </p:sp>
      <p:sp>
        <p:nvSpPr>
          <p:cNvPr id="7" name="Date Placeholder 6"/>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8" name="Slide Number Placeholder 7"/>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9" name="Footer Placeholder 8"/>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407970385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6" name="Slide Number Placeholder 5"/>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8" name="Footer Placeholder 7"/>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9817998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2-Column Text">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Rectangle 11"/>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en-US" smtClean="0"/>
              <a:t>Click to edit Master title style</a:t>
            </a:r>
            <a:endParaRPr lang="en-US"/>
          </a:p>
        </p:txBody>
      </p:sp>
      <p:sp>
        <p:nvSpPr>
          <p:cNvPr id="10" name="Date Placeholder 9"/>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12" name="Slide Number Placeholder 11"/>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13" name="Footer Placeholder 12"/>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205054775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itle 6"/>
          <p:cNvSpPr>
            <a:spLocks noGrp="1"/>
          </p:cNvSpPr>
          <p:nvPr>
            <p:ph type="title"/>
          </p:nvPr>
        </p:nvSpPr>
        <p:spPr>
          <a:xfrm>
            <a:off x="457200" y="359465"/>
            <a:ext cx="8229600" cy="1143000"/>
          </a:xfrm>
          <a:prstGeom prst="rect">
            <a:avLst/>
          </a:prstGeom>
        </p:spPr>
        <p:txBody>
          <a:bodyPr anchor="b" anchorCtr="0">
            <a:normAutofit/>
          </a:bodyPr>
          <a:lstStyle/>
          <a:p>
            <a:pPr algn="l"/>
            <a:r>
              <a:rPr lang="en-US" smtClean="0"/>
              <a:t>Click to edit Master title style</a:t>
            </a:r>
            <a:endParaRPr lang="en-US"/>
          </a:p>
        </p:txBody>
      </p:sp>
      <p:sp>
        <p:nvSpPr>
          <p:cNvPr id="8" name="Date Placeholder 7"/>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9" name="Slide Number Placeholder 8"/>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10" name="Footer Placeholder 9"/>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831666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2 Content">
    <p:spTree>
      <p:nvGrpSpPr>
        <p:cNvPr id="1" name=""/>
        <p:cNvGrpSpPr/>
        <p:nvPr/>
      </p:nvGrpSpPr>
      <p:grpSpPr>
        <a:xfrm>
          <a:off x="0" y="0"/>
          <a:ext cx="0" cy="0"/>
          <a:chOff x="0" y="0"/>
          <a:chExt cx="0" cy="0"/>
        </a:xfrm>
      </p:grpSpPr>
      <p:sp>
        <p:nvSpPr>
          <p:cNvPr id="30" name="Rectangle 30"/>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 name="Rectangle 17"/>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en-US" smtClean="0"/>
              <a:t>Click to edit Master title style</a:t>
            </a:r>
            <a:endParaRPr lang="en-US"/>
          </a:p>
        </p:txBody>
      </p:sp>
      <p:sp>
        <p:nvSpPr>
          <p:cNvPr id="9" name="Date Placeholder 8"/>
          <p:cNvSpPr>
            <a:spLocks noGrp="1"/>
          </p:cNvSpPr>
          <p:nvPr>
            <p:ph type="dt" sz="half" idx="10"/>
          </p:nvPr>
        </p:nvSpPr>
        <p:spPr/>
        <p:txBody>
          <a:bodyPr/>
          <a:lstStyle/>
          <a:p>
            <a:fld id="{5C14FD69-4A85-4715-A222-ABB225B63BC6}" type="datetimeFigureOut">
              <a:rPr lang="en-US" smtClean="0">
                <a:solidFill>
                  <a:prstClr val="black"/>
                </a:solidFill>
              </a:rPr>
              <a:pPr/>
              <a:t>10/25/2012</a:t>
            </a:fld>
            <a:endParaRPr lang="en-US">
              <a:solidFill>
                <a:prstClr val="black"/>
              </a:solidFill>
            </a:endParaRPr>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solidFill>
                  <a:prstClr val="black"/>
                </a:solidFill>
              </a:rPr>
              <a:pPr algn="r"/>
              <a:t>‹#›</a:t>
            </a:fld>
            <a:endParaRPr lang="en-US">
              <a:solidFill>
                <a:prstClr val="black"/>
              </a:solidFill>
            </a:endParaRPr>
          </a:p>
        </p:txBody>
      </p:sp>
      <p:sp>
        <p:nvSpPr>
          <p:cNvPr id="11" name="Footer Placeholder 10"/>
          <p:cNvSpPr>
            <a:spLocks noGrp="1"/>
          </p:cNvSpPr>
          <p:nvPr>
            <p:ph type="ftr" sz="quarter" idx="12"/>
          </p:nvPr>
        </p:nvSpPr>
        <p:spPr/>
        <p:txBody>
          <a:bodyPr/>
          <a:lstStyle/>
          <a:p>
            <a:endParaRPr lang="en-US">
              <a:solidFill>
                <a:prstClr val="black"/>
              </a:solidFill>
            </a:endParaRPr>
          </a:p>
        </p:txBody>
      </p:sp>
    </p:spTree>
    <p:extLst>
      <p:ext uri="{BB962C8B-B14F-4D97-AF65-F5344CB8AC3E}">
        <p14:creationId xmlns:p14="http://schemas.microsoft.com/office/powerpoint/2010/main" val="41768896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vert="horz" lIns="64291" tIns="32146" rIns="64291" bIns="32146"/>
          <a:lstStyle/>
          <a:p>
            <a:r>
              <a:rPr lang="en-US" smtClean="0"/>
              <a:t>Click to edit Master title style</a:t>
            </a:r>
            <a:endParaRPr lang="en-US"/>
          </a:p>
        </p:txBody>
      </p:sp>
      <p:sp>
        <p:nvSpPr>
          <p:cNvPr id="3" name="Content Placeholder 2"/>
          <p:cNvSpPr>
            <a:spLocks noGrp="1"/>
          </p:cNvSpPr>
          <p:nvPr>
            <p:ph idx="1"/>
          </p:nvPr>
        </p:nvSpPr>
        <p:spPr>
          <a:xfrm>
            <a:off x="457647" y="1600647"/>
            <a:ext cx="8228707" cy="4525119"/>
          </a:xfrm>
          <a:prstGeom prst="rect">
            <a:avLst/>
          </a:prstGeom>
        </p:spPr>
        <p:txBody>
          <a:bodyPr vert="horz" lIns="64291" tIns="32146" rIns="64291" bIns="3214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6806402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1"/>
            <a:ext cx="7772176" cy="1361777"/>
          </a:xfrm>
          <a:prstGeom prst="rect">
            <a:avLst/>
          </a:prstGeom>
        </p:spPr>
        <p:txBody>
          <a:bodyPr vert="horz" lIns="64291" tIns="32146" rIns="64291" bIns="32146"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a:prstGeom prst="rect">
            <a:avLst/>
          </a:prstGeom>
        </p:spPr>
        <p:txBody>
          <a:bodyPr vert="horz" lIns="64291" tIns="32146" rIns="64291" bIns="32146"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en-US" smtClean="0"/>
              <a:t>Click to edit Master text styles</a:t>
            </a:r>
          </a:p>
        </p:txBody>
      </p:sp>
    </p:spTree>
    <p:extLst>
      <p:ext uri="{BB962C8B-B14F-4D97-AF65-F5344CB8AC3E}">
        <p14:creationId xmlns:p14="http://schemas.microsoft.com/office/powerpoint/2010/main" val="15489605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vert="horz" lIns="64291" tIns="32146" rIns="64291" bIns="32146"/>
          <a:lstStyle/>
          <a:p>
            <a:r>
              <a:rPr lang="en-US" smtClean="0"/>
              <a:t>Click to edit Master title style</a:t>
            </a:r>
            <a:endParaRPr lang="en-US"/>
          </a:p>
        </p:txBody>
      </p:sp>
      <p:sp>
        <p:nvSpPr>
          <p:cNvPr id="3" name="Content Placeholder 2"/>
          <p:cNvSpPr>
            <a:spLocks noGrp="1"/>
          </p:cNvSpPr>
          <p:nvPr>
            <p:ph sz="half" idx="1"/>
          </p:nvPr>
        </p:nvSpPr>
        <p:spPr>
          <a:xfrm>
            <a:off x="457647" y="1600647"/>
            <a:ext cx="4060775" cy="4525119"/>
          </a:xfrm>
          <a:prstGeom prst="rect">
            <a:avLst/>
          </a:prstGeom>
        </p:spPr>
        <p:txBody>
          <a:bodyPr vert="horz" lIns="64291" tIns="32146" rIns="64291" bIns="32146"/>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9" y="1600647"/>
            <a:ext cx="4060775" cy="4525119"/>
          </a:xfrm>
          <a:prstGeom prst="rect">
            <a:avLst/>
          </a:prstGeom>
        </p:spPr>
        <p:txBody>
          <a:bodyPr vert="horz" lIns="64291" tIns="32146" rIns="64291" bIns="32146"/>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341722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vert="horz" lIns="64291" tIns="32146" rIns="64291" bIns="32146"/>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a:prstGeom prst="rect">
            <a:avLst/>
          </a:prstGeom>
        </p:spPr>
        <p:txBody>
          <a:bodyPr vert="horz" lIns="64291" tIns="32146" rIns="64291" bIns="32146"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a:prstGeom prst="rect">
            <a:avLst/>
          </a:prstGeom>
        </p:spPr>
        <p:txBody>
          <a:bodyPr vert="horz" lIns="64291" tIns="32146" rIns="64291" bIns="32146"/>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a:prstGeom prst="rect">
            <a:avLst/>
          </a:prstGeom>
        </p:spPr>
        <p:txBody>
          <a:bodyPr vert="horz" lIns="64291" tIns="32146" rIns="64291" bIns="32146"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a:prstGeom prst="rect">
            <a:avLst/>
          </a:prstGeom>
        </p:spPr>
        <p:txBody>
          <a:bodyPr vert="horz" lIns="64291" tIns="32146" rIns="64291" bIns="32146"/>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2629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vert="horz" lIns="64291" tIns="32146" rIns="64291" bIns="32146"/>
          <a:lstStyle/>
          <a:p>
            <a:r>
              <a:rPr lang="en-US" smtClean="0"/>
              <a:t>Click to edit Master title style</a:t>
            </a:r>
            <a:endParaRPr lang="en-US"/>
          </a:p>
        </p:txBody>
      </p:sp>
    </p:spTree>
    <p:extLst>
      <p:ext uri="{BB962C8B-B14F-4D97-AF65-F5344CB8AC3E}">
        <p14:creationId xmlns:p14="http://schemas.microsoft.com/office/powerpoint/2010/main" val="7227027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87607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a:prstGeom prst="rect">
            <a:avLst/>
          </a:prstGeom>
        </p:spPr>
        <p:txBody>
          <a:bodyPr vert="horz" lIns="64291" tIns="32146" rIns="64291" bIns="32146" anchor="b"/>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2"/>
            <a:ext cx="5111130" cy="5852294"/>
          </a:xfrm>
          <a:prstGeom prst="rect">
            <a:avLst/>
          </a:prstGeom>
        </p:spPr>
        <p:txBody>
          <a:bodyPr vert="horz" lIns="64291" tIns="32146" rIns="64291" bIns="32146"/>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47" y="1435448"/>
            <a:ext cx="3008189" cy="4690318"/>
          </a:xfrm>
          <a:prstGeom prst="rect">
            <a:avLst/>
          </a:prstGeom>
        </p:spPr>
        <p:txBody>
          <a:bodyPr vert="horz" lIns="64291" tIns="32146" rIns="64291" bIns="32146"/>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Tree>
    <p:extLst>
      <p:ext uri="{BB962C8B-B14F-4D97-AF65-F5344CB8AC3E}">
        <p14:creationId xmlns:p14="http://schemas.microsoft.com/office/powerpoint/2010/main" val="74467622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a:prstGeom prst="rect">
            <a:avLst/>
          </a:prstGeom>
        </p:spPr>
        <p:txBody>
          <a:bodyPr vert="horz" lIns="64291" tIns="32146" rIns="64291" bIns="32146" anchor="b"/>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35" y="612800"/>
            <a:ext cx="5486177" cy="4114354"/>
          </a:xfrm>
          <a:prstGeom prst="rect">
            <a:avLst/>
          </a:prstGeom>
        </p:spPr>
        <p:txBody>
          <a:bodyPr vert="horz" lIns="64291" tIns="32146" rIns="64291" bIns="32146"/>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endParaRPr lang="en-US" noProof="0" smtClean="0">
              <a:sym typeface="GillSans" charset="0"/>
            </a:endParaRPr>
          </a:p>
        </p:txBody>
      </p:sp>
      <p:sp>
        <p:nvSpPr>
          <p:cNvPr id="4" name="Text Placeholder 3"/>
          <p:cNvSpPr>
            <a:spLocks noGrp="1"/>
          </p:cNvSpPr>
          <p:nvPr>
            <p:ph type="body" sz="half" idx="2"/>
          </p:nvPr>
        </p:nvSpPr>
        <p:spPr>
          <a:xfrm>
            <a:off x="1792635" y="5367859"/>
            <a:ext cx="5486177" cy="804788"/>
          </a:xfrm>
          <a:prstGeom prst="rect">
            <a:avLst/>
          </a:prstGeom>
        </p:spPr>
        <p:txBody>
          <a:bodyPr vert="horz" lIns="64291" tIns="32146" rIns="64291" bIns="32146"/>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Tree>
    <p:extLst>
      <p:ext uri="{BB962C8B-B14F-4D97-AF65-F5344CB8AC3E}">
        <p14:creationId xmlns:p14="http://schemas.microsoft.com/office/powerpoint/2010/main" val="383411979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3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5900">
          <a:solidFill>
            <a:schemeClr val="tx1"/>
          </a:solidFill>
          <a:latin typeface="+mj-lt"/>
          <a:ea typeface="+mj-ea"/>
          <a:cs typeface="+mj-cs"/>
          <a:sym typeface="GillSans" charset="0"/>
        </a:defRPr>
      </a:lvl1pPr>
      <a:lvl2pPr algn="ctr" rtl="0" eaLnBrk="0" fontAlgn="base" hangingPunct="0">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2pPr>
      <a:lvl3pPr algn="ctr" rtl="0" eaLnBrk="0" fontAlgn="base" hangingPunct="0">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3pPr>
      <a:lvl4pPr algn="ctr" rtl="0" eaLnBrk="0" fontAlgn="base" hangingPunct="0">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4pPr>
      <a:lvl5pPr algn="ctr" rtl="0" eaLnBrk="0" fontAlgn="base" hangingPunct="0">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5pPr>
      <a:lvl6pPr marL="321457" algn="ctr" rtl="0" fontAlgn="base">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6pPr>
      <a:lvl7pPr marL="642915" algn="ctr" rtl="0" fontAlgn="base">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7pPr>
      <a:lvl8pPr marL="964372" algn="ctr" rtl="0" fontAlgn="base">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8pPr>
      <a:lvl9pPr marL="1285829" algn="ctr" rtl="0" fontAlgn="base">
        <a:spcBef>
          <a:spcPct val="0"/>
        </a:spcBef>
        <a:spcAft>
          <a:spcPct val="0"/>
        </a:spcAft>
        <a:defRPr sz="5900">
          <a:solidFill>
            <a:schemeClr val="tx1"/>
          </a:solidFill>
          <a:latin typeface="GillSans" charset="0"/>
          <a:ea typeface="ヒラギノ角ゴ ProN W3" charset="0"/>
          <a:cs typeface="ヒラギノ角ゴ ProN W3" charset="0"/>
          <a:sym typeface="GillSans" charset="0"/>
        </a:defRPr>
      </a:lvl9pPr>
    </p:titleStyle>
    <p:bodyStyle>
      <a:lvl1pPr marL="625056" indent="-401822" algn="l" rtl="0" eaLnBrk="0" fontAlgn="base" hangingPunct="0">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1pPr>
      <a:lvl2pPr marL="937584" indent="-401822" algn="l" rtl="0" eaLnBrk="0" fontAlgn="base" hangingPunct="0">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2pPr>
      <a:lvl3pPr marL="1250112" indent="-401822" algn="l" rtl="0" eaLnBrk="0" fontAlgn="base" hangingPunct="0">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3pPr>
      <a:lvl4pPr marL="1562640" indent="-401822" algn="l" rtl="0" eaLnBrk="0" fontAlgn="base" hangingPunct="0">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4pPr>
      <a:lvl5pPr marL="1875168" indent="-401822" algn="l" rtl="0" eaLnBrk="0" fontAlgn="base" hangingPunct="0">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5pPr>
      <a:lvl6pPr marL="2196625" indent="-401822" algn="l" rtl="0" fontAlgn="base">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6pPr>
      <a:lvl7pPr marL="2518082" indent="-401822" algn="l" rtl="0" fontAlgn="base">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7pPr>
      <a:lvl8pPr marL="2839540" indent="-401822" algn="l" rtl="0" fontAlgn="base">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8pPr>
      <a:lvl9pPr marL="3160997" indent="-401822" algn="l" rtl="0" fontAlgn="base">
        <a:spcBef>
          <a:spcPts val="1687"/>
        </a:spcBef>
        <a:spcAft>
          <a:spcPct val="0"/>
        </a:spcAft>
        <a:buSzPct val="171000"/>
        <a:buFont typeface="GillSans" charset="0"/>
        <a:buChar char="•"/>
        <a:defRPr sz="3000">
          <a:solidFill>
            <a:schemeClr val="tx1"/>
          </a:solidFill>
          <a:latin typeface="+mn-lt"/>
          <a:ea typeface="+mn-ea"/>
          <a:cs typeface="+mn-cs"/>
          <a:sym typeface="GillSans"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hade val="85000"/>
          </a:schemeClr>
        </a:solidFill>
        <a:effectLst/>
      </p:bgPr>
    </p:bg>
    <p:spTree>
      <p:nvGrpSpPr>
        <p:cNvPr id="1" name=""/>
        <p:cNvGrpSpPr/>
        <p:nvPr/>
      </p:nvGrpSpPr>
      <p:grpSpPr>
        <a:xfrm>
          <a:off x="0" y="0"/>
          <a:ext cx="0" cy="0"/>
          <a:chOff x="0" y="0"/>
          <a:chExt cx="0" cy="0"/>
        </a:xfrm>
      </p:grpSpPr>
      <p:pic>
        <p:nvPicPr>
          <p:cNvPr id="8" name="image5.png"/>
          <p:cNvPicPr>
            <a:picLocks noChangeAspect="1"/>
          </p:cNvPicPr>
          <p:nvPr/>
        </p:nvPicPr>
        <p:blipFill>
          <a:blip r:embed="rId9">
            <a:duotone>
              <a:schemeClr val="accent1"/>
              <a:srgbClr val="FFFFFF"/>
            </a:duotone>
          </a:blip>
          <a:stretch>
            <a:fillRect/>
          </a:stretch>
        </p:blipFill>
        <p:spPr>
          <a:xfrm>
            <a:off x="571" y="428"/>
            <a:ext cx="9142858" cy="6857143"/>
          </a:xfrm>
          <a:prstGeom prst="rect">
            <a:avLst/>
          </a:prstGeom>
          <a:noFill/>
          <a:ln>
            <a:noFill/>
          </a:ln>
        </p:spPr>
      </p:pic>
      <p:pic>
        <p:nvPicPr>
          <p:cNvPr id="9" name="image6.png"/>
          <p:cNvPicPr>
            <a:picLocks noChangeAspect="1"/>
          </p:cNvPicPr>
          <p:nvPr userDrawn="1"/>
        </p:nvPicPr>
        <p:blipFill>
          <a:blip r:embed="rId10"/>
          <a:stretch>
            <a:fillRect/>
          </a:stretch>
        </p:blipFill>
        <p:spPr>
          <a:xfrm>
            <a:off x="571" y="428"/>
            <a:ext cx="9142858" cy="6857143"/>
          </a:xfrm>
          <a:prstGeom prst="rect">
            <a:avLst/>
          </a:prstGeom>
          <a:noFill/>
          <a:ln>
            <a:noFill/>
          </a:ln>
        </p:spPr>
      </p:pic>
      <p:sp>
        <p:nvSpPr>
          <p:cNvPr id="30" name="Rectangle 30"/>
          <p:cNvSpPr>
            <a:spLocks noGrp="1"/>
          </p:cNvSpPr>
          <p:nvPr>
            <p:ph type="title"/>
          </p:nvPr>
        </p:nvSpPr>
        <p:spPr>
          <a:xfrm>
            <a:off x="457200" y="359465"/>
            <a:ext cx="8229600" cy="1143000"/>
          </a:xfrm>
          <a:prstGeom prst="rect">
            <a:avLst/>
          </a:prstGeom>
        </p:spPr>
        <p:txBody>
          <a:bodyPr anchor="b" anchorCtr="0">
            <a:normAutofit/>
          </a:bodyPr>
          <a:lstStyle/>
          <a:p>
            <a:pPr algn="l"/>
            <a:r>
              <a:rPr lang="en-US" smtClean="0"/>
              <a:t>Click to edit Master title style</a:t>
            </a:r>
            <a:endParaRPr lang="en-US"/>
          </a:p>
        </p:txBody>
      </p:sp>
      <p:sp>
        <p:nvSpPr>
          <p:cNvPr id="12" name="Rectangle 12"/>
          <p:cNvSpPr>
            <a:spLocks noGrp="1"/>
          </p:cNvSpPr>
          <p:nvPr>
            <p:ph type="body" idx="1"/>
          </p:nvPr>
        </p:nvSpPr>
        <p:spPr>
          <a:xfrm>
            <a:off x="457200" y="1600200"/>
            <a:ext cx="8229600" cy="4525963"/>
          </a:xfrm>
          <a:prstGeom prst="rect">
            <a:avLst/>
          </a:prstGeo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Rectangle 6"/>
          <p:cNvSpPr>
            <a:spLocks noGrp="1"/>
          </p:cNvSpPr>
          <p:nvPr>
            <p:ph type="dt" sz="half" idx="2"/>
          </p:nvPr>
        </p:nvSpPr>
        <p:spPr>
          <a:xfrm>
            <a:off x="457200" y="6245225"/>
            <a:ext cx="2133600" cy="476250"/>
          </a:xfrm>
          <a:prstGeom prst="rect">
            <a:avLst/>
          </a:prstGeom>
        </p:spPr>
        <p:txBody>
          <a:bodyPr/>
          <a:lstStyle>
            <a:lvl1pPr>
              <a:defRPr sz="1000">
                <a:latin typeface="+mn-lt"/>
              </a:defRPr>
            </a:lvl1pPr>
          </a:lstStyle>
          <a:p>
            <a:fld id="{5C14FD69-4A85-4715-A222-ABB225B63BC6}" type="datetimeFigureOut">
              <a:rPr lang="en-US" smtClean="0">
                <a:solidFill>
                  <a:prstClr val="black"/>
                </a:solidFill>
              </a:rPr>
              <a:pPr/>
              <a:t>10/25/2012</a:t>
            </a:fld>
            <a:endParaRPr lang="en-US" dirty="0" smtClean="0">
              <a:solidFill>
                <a:prstClr val="black"/>
              </a:solidFill>
            </a:endParaRPr>
          </a:p>
        </p:txBody>
      </p:sp>
      <p:sp>
        <p:nvSpPr>
          <p:cNvPr id="20" name="Rectangle 20"/>
          <p:cNvSpPr>
            <a:spLocks noGrp="1"/>
          </p:cNvSpPr>
          <p:nvPr>
            <p:ph type="ftr" sz="quarter" idx="3"/>
          </p:nvPr>
        </p:nvSpPr>
        <p:spPr>
          <a:xfrm>
            <a:off x="3124200" y="6245225"/>
            <a:ext cx="2895600" cy="476250"/>
          </a:xfrm>
          <a:prstGeom prst="rect">
            <a:avLst/>
          </a:prstGeom>
        </p:spPr>
        <p:txBody>
          <a:bodyPr/>
          <a:lstStyle>
            <a:lvl1pPr algn="ctr">
              <a:defRPr sz="1000">
                <a:latin typeface="+mn-lt"/>
              </a:defRPr>
            </a:lvl1pPr>
          </a:lstStyle>
          <a:p>
            <a:endParaRPr lang="en-US" smtClean="0">
              <a:solidFill>
                <a:prstClr val="black"/>
              </a:solidFill>
            </a:endParaRPr>
          </a:p>
        </p:txBody>
      </p:sp>
      <p:sp>
        <p:nvSpPr>
          <p:cNvPr id="21" name="Rectangle 21"/>
          <p:cNvSpPr>
            <a:spLocks noGrp="1"/>
          </p:cNvSpPr>
          <p:nvPr>
            <p:ph type="sldNum" sz="quarter" idx="4"/>
          </p:nvPr>
        </p:nvSpPr>
        <p:spPr>
          <a:xfrm>
            <a:off x="6553200" y="6245225"/>
            <a:ext cx="2133600" cy="476250"/>
          </a:xfrm>
          <a:prstGeom prst="rect">
            <a:avLst/>
          </a:prstGeom>
        </p:spPr>
        <p:txBody>
          <a:bodyPr/>
          <a:lstStyle>
            <a:lvl1pPr>
              <a:defRPr sz="1000">
                <a:latin typeface="+mn-lt"/>
              </a:defRPr>
            </a:lvl1pPr>
          </a:lstStyle>
          <a:p>
            <a:pPr algn="r"/>
            <a:fld id="{D4C49B74-5DB2-4B03-B1D2-7F6A3C51C318}" type="slidenum">
              <a:rPr lang="en-US" smtClean="0">
                <a:solidFill>
                  <a:prstClr val="black"/>
                </a:solidFill>
              </a:rPr>
              <a:pPr algn="r"/>
              <a:t>‹#›</a:t>
            </a:fld>
            <a:endParaRPr lang="en-US" dirty="0" smtClean="0">
              <a:solidFill>
                <a:prstClr val="black"/>
              </a:solidFill>
            </a:endParaRPr>
          </a:p>
        </p:txBody>
      </p:sp>
    </p:spTree>
    <p:extLst>
      <p:ext uri="{BB962C8B-B14F-4D97-AF65-F5344CB8AC3E}">
        <p14:creationId xmlns:p14="http://schemas.microsoft.com/office/powerpoint/2010/main" val="32100466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iming>
    <p:tnLst>
      <p:par>
        <p:cTn id="1" dur="indefinite" restart="never" nodeType="tmRoot"/>
      </p:par>
    </p:tnLst>
  </p:timing>
  <p:txStyles>
    <p:titleStyle>
      <a:defPPr>
        <a:defRPr sz="4400">
          <a:solidFill>
            <a:schemeClr val="tx1"/>
          </a:solidFill>
          <a:latin typeface="+mj-lt"/>
          <a:ea typeface="+mj-ea"/>
          <a:cs typeface="+mj-cs"/>
        </a:defRPr>
      </a:defPPr>
      <a:lvl1pPr algn="l" eaLnBrk="1" hangingPunct="1">
        <a:buNone/>
        <a:defRPr sz="3600">
          <a:solidFill>
            <a:schemeClr val="tx1">
              <a:alpha val="100000"/>
            </a:schemeClr>
          </a:solidFill>
          <a:latin typeface="+mj-lt"/>
        </a:defRPr>
      </a:lvl1pPr>
    </p:titleStyle>
    <p:bodyStyle>
      <a:defPPr>
        <a:defRPr>
          <a:solidFill>
            <a:schemeClr val="tx1"/>
          </a:solidFill>
          <a:latin typeface="+mn-lt"/>
          <a:ea typeface="+mn-ea"/>
          <a:cs typeface="+mn-cs"/>
        </a:defRPr>
      </a:defPPr>
      <a:lvl1pPr marL="342900" indent="-342900" eaLnBrk="1" hangingPunct="1">
        <a:buChar char="•"/>
        <a:defRPr sz="2800">
          <a:latin typeface="+mn-lt"/>
        </a:defRPr>
      </a:lvl1pPr>
      <a:lvl2pPr marL="742950" indent="-285750" eaLnBrk="1" hangingPunct="1">
        <a:buChar char="–"/>
        <a:defRPr sz="2400">
          <a:latin typeface="+mn-lt"/>
        </a:defRPr>
      </a:lvl2pPr>
      <a:lvl3pPr marL="1143000" indent="-228600" eaLnBrk="1" hangingPunct="1">
        <a:buChar char="•"/>
        <a:defRPr sz="2400">
          <a:latin typeface="+mn-lt"/>
        </a:defRPr>
      </a:lvl3pPr>
      <a:lvl4pPr marL="1600200" indent="-228600" eaLnBrk="1" hangingPunct="1">
        <a:buChar char="–"/>
        <a:defRPr sz="2000">
          <a:latin typeface="+mn-lt"/>
        </a:defRPr>
      </a:lvl4pPr>
      <a:lvl5pPr marL="2057400" indent="-228600" eaLnBrk="1" hangingPunct="1">
        <a:buChar char="»"/>
        <a:defRPr sz="2000">
          <a:latin typeface="+mn-lt"/>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18.jpe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2.jpeg"/><Relationship Id="rId7" Type="http://schemas.openxmlformats.org/officeDocument/2006/relationships/diagramLayout" Target="../diagrams/layout3.xm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diagramData" Target="../diagrams/data3.xml"/><Relationship Id="rId5" Type="http://schemas.openxmlformats.org/officeDocument/2006/relationships/image" Target="../media/image14.jpeg"/><Relationship Id="rId10" Type="http://schemas.microsoft.com/office/2007/relationships/diagramDrawing" Target="../diagrams/drawing3.xml"/><Relationship Id="rId4" Type="http://schemas.openxmlformats.org/officeDocument/2006/relationships/image" Target="../media/image13.jpeg"/><Relationship Id="rId9" Type="http://schemas.openxmlformats.org/officeDocument/2006/relationships/diagramColors" Target="../diagrams/colors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2.jpeg"/><Relationship Id="rId7" Type="http://schemas.openxmlformats.org/officeDocument/2006/relationships/diagramLayout" Target="../diagrams/layout2.xm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diagramData" Target="../diagrams/data2.xml"/><Relationship Id="rId5" Type="http://schemas.openxmlformats.org/officeDocument/2006/relationships/image" Target="../media/image14.jpeg"/><Relationship Id="rId10" Type="http://schemas.microsoft.com/office/2007/relationships/diagramDrawing" Target="../diagrams/drawing2.xml"/><Relationship Id="rId4" Type="http://schemas.openxmlformats.org/officeDocument/2006/relationships/image" Target="../media/image13.jpe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JLNumJEWOtg&amp;feature=plcp"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3124200"/>
            <a:ext cx="9144000" cy="20574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228600"/>
            <a:ext cx="6400800" cy="2590800"/>
          </a:xfrm>
        </p:spPr>
        <p:txBody>
          <a:bodyPr>
            <a:noAutofit/>
          </a:bodyPr>
          <a:lstStyle/>
          <a:p>
            <a:pPr algn="l"/>
            <a:r>
              <a:rPr lang="en-US" sz="4000" dirty="0" smtClean="0">
                <a:solidFill>
                  <a:schemeClr val="tx1">
                    <a:lumMod val="65000"/>
                    <a:lumOff val="35000"/>
                  </a:schemeClr>
                </a:solidFill>
                <a:latin typeface="+mn-lt"/>
              </a:rPr>
              <a:t>Contemporary Design for </a:t>
            </a:r>
            <a:br>
              <a:rPr lang="en-US" sz="4000" dirty="0" smtClean="0">
                <a:solidFill>
                  <a:schemeClr val="tx1">
                    <a:lumMod val="65000"/>
                    <a:lumOff val="35000"/>
                  </a:schemeClr>
                </a:solidFill>
                <a:latin typeface="+mn-lt"/>
              </a:rPr>
            </a:br>
            <a:r>
              <a:rPr lang="en-US" sz="4000" dirty="0" smtClean="0">
                <a:solidFill>
                  <a:schemeClr val="tx1">
                    <a:lumMod val="65000"/>
                    <a:lumOff val="35000"/>
                  </a:schemeClr>
                </a:solidFill>
                <a:latin typeface="+mn-lt"/>
              </a:rPr>
              <a:t>21</a:t>
            </a:r>
            <a:r>
              <a:rPr lang="en-US" sz="4000" baseline="30000" dirty="0" smtClean="0">
                <a:solidFill>
                  <a:schemeClr val="tx1">
                    <a:lumMod val="65000"/>
                    <a:lumOff val="35000"/>
                  </a:schemeClr>
                </a:solidFill>
                <a:latin typeface="+mn-lt"/>
              </a:rPr>
              <a:t>st</a:t>
            </a:r>
            <a:r>
              <a:rPr lang="en-US" sz="4000" dirty="0" smtClean="0">
                <a:solidFill>
                  <a:schemeClr val="tx1">
                    <a:lumMod val="65000"/>
                    <a:lumOff val="35000"/>
                  </a:schemeClr>
                </a:solidFill>
                <a:latin typeface="+mn-lt"/>
              </a:rPr>
              <a:t> Century Learning</a:t>
            </a:r>
            <a:br>
              <a:rPr lang="en-US" sz="4000" dirty="0" smtClean="0">
                <a:solidFill>
                  <a:schemeClr val="tx1">
                    <a:lumMod val="65000"/>
                    <a:lumOff val="35000"/>
                  </a:schemeClr>
                </a:solidFill>
                <a:latin typeface="+mn-lt"/>
              </a:rPr>
            </a:br>
            <a:r>
              <a:rPr lang="en-US" sz="2400" i="1" dirty="0" smtClean="0">
                <a:solidFill>
                  <a:schemeClr val="tx1">
                    <a:lumMod val="65000"/>
                    <a:lumOff val="35000"/>
                  </a:schemeClr>
                </a:solidFill>
                <a:latin typeface="+mn-lt"/>
              </a:rPr>
              <a:t>Board Work Session</a:t>
            </a:r>
            <a:br>
              <a:rPr lang="en-US" sz="2400" i="1" dirty="0" smtClean="0">
                <a:solidFill>
                  <a:schemeClr val="tx1">
                    <a:lumMod val="65000"/>
                    <a:lumOff val="35000"/>
                  </a:schemeClr>
                </a:solidFill>
                <a:latin typeface="+mn-lt"/>
              </a:rPr>
            </a:br>
            <a:r>
              <a:rPr lang="en-US" sz="2400" i="1" dirty="0" smtClean="0">
                <a:solidFill>
                  <a:schemeClr val="tx1">
                    <a:lumMod val="65000"/>
                    <a:lumOff val="35000"/>
                  </a:schemeClr>
                </a:solidFill>
                <a:latin typeface="+mn-lt"/>
              </a:rPr>
              <a:t>October 25, 2012</a:t>
            </a:r>
            <a:r>
              <a:rPr lang="en-US" sz="2800" dirty="0" smtClean="0">
                <a:solidFill>
                  <a:schemeClr val="tx1">
                    <a:lumMod val="65000"/>
                    <a:lumOff val="35000"/>
                  </a:schemeClr>
                </a:solidFill>
                <a:latin typeface="Century Gothic" pitchFamily="34" charset="0"/>
              </a:rPr>
              <a:t/>
            </a:r>
            <a:br>
              <a:rPr lang="en-US" sz="2800" dirty="0" smtClean="0">
                <a:solidFill>
                  <a:schemeClr val="tx1">
                    <a:lumMod val="65000"/>
                    <a:lumOff val="35000"/>
                  </a:schemeClr>
                </a:solidFill>
                <a:latin typeface="Century Gothic" pitchFamily="34" charset="0"/>
              </a:rPr>
            </a:br>
            <a:endParaRPr lang="en-US" sz="3600" dirty="0">
              <a:solidFill>
                <a:schemeClr val="tx1">
                  <a:lumMod val="65000"/>
                  <a:lumOff val="35000"/>
                </a:schemeClr>
              </a:solidFill>
              <a:latin typeface="Century Gothic" pitchFamily="34" charset="0"/>
            </a:endParaRPr>
          </a:p>
        </p:txBody>
      </p:sp>
      <p:pic>
        <p:nvPicPr>
          <p:cNvPr id="13" name="Picture 12" descr="collage.png"/>
          <p:cNvPicPr>
            <a:picLocks noChangeAspect="1"/>
          </p:cNvPicPr>
          <p:nvPr/>
        </p:nvPicPr>
        <p:blipFill>
          <a:blip r:embed="rId2" cstate="print"/>
          <a:stretch>
            <a:fillRect/>
          </a:stretch>
        </p:blipFill>
        <p:spPr>
          <a:xfrm>
            <a:off x="2895600" y="1295400"/>
            <a:ext cx="5644495" cy="4800600"/>
          </a:xfrm>
          <a:prstGeom prst="rect">
            <a:avLst/>
          </a:prstGeom>
        </p:spPr>
      </p:pic>
    </p:spTree>
    <p:extLst>
      <p:ext uri="{BB962C8B-B14F-4D97-AF65-F5344CB8AC3E}">
        <p14:creationId xmlns:p14="http://schemas.microsoft.com/office/powerpoint/2010/main" val="4016980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2122" y="752558"/>
            <a:ext cx="2514600" cy="188704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2123" y="4924855"/>
            <a:ext cx="2514600" cy="1673793"/>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0800" y="2732278"/>
            <a:ext cx="2514600" cy="1885949"/>
          </a:xfrm>
          <a:prstGeom prst="rect">
            <a:avLst/>
          </a:prstGeom>
        </p:spPr>
      </p:pic>
      <p:sp>
        <p:nvSpPr>
          <p:cNvPr id="9" name="TextBox 8"/>
          <p:cNvSpPr txBox="1"/>
          <p:nvPr/>
        </p:nvSpPr>
        <p:spPr>
          <a:xfrm>
            <a:off x="6806723" y="5890762"/>
            <a:ext cx="2008659" cy="707886"/>
          </a:xfrm>
          <a:prstGeom prst="rect">
            <a:avLst/>
          </a:prstGeom>
          <a:noFill/>
        </p:spPr>
        <p:txBody>
          <a:bodyPr wrap="square" rtlCol="0">
            <a:spAutoFit/>
          </a:bodyPr>
          <a:lstStyle/>
          <a:p>
            <a:r>
              <a:rPr lang="en-US" sz="2000" dirty="0" smtClean="0"/>
              <a:t>21</a:t>
            </a:r>
            <a:r>
              <a:rPr lang="en-US" sz="2000" baseline="30000" dirty="0" smtClean="0"/>
              <a:t>st</a:t>
            </a:r>
            <a:r>
              <a:rPr lang="en-US" sz="2000" dirty="0" smtClean="0"/>
              <a:t> Century Learning</a:t>
            </a:r>
            <a:endParaRPr lang="en-US" sz="2000" dirty="0"/>
          </a:p>
        </p:txBody>
      </p:sp>
      <p:sp>
        <p:nvSpPr>
          <p:cNvPr id="12" name="TextBox 11"/>
          <p:cNvSpPr txBox="1"/>
          <p:nvPr/>
        </p:nvSpPr>
        <p:spPr>
          <a:xfrm>
            <a:off x="7232333" y="4618672"/>
            <a:ext cx="1683067" cy="707886"/>
          </a:xfrm>
          <a:prstGeom prst="rect">
            <a:avLst/>
          </a:prstGeom>
          <a:noFill/>
        </p:spPr>
        <p:txBody>
          <a:bodyPr wrap="square" rtlCol="0">
            <a:spAutoFit/>
          </a:bodyPr>
          <a:lstStyle/>
          <a:p>
            <a:pPr algn="r"/>
            <a:r>
              <a:rPr lang="en-US" sz="2000" dirty="0" smtClean="0"/>
              <a:t>Quality Assessments</a:t>
            </a:r>
            <a:endParaRPr lang="en-US" sz="2000" dirty="0"/>
          </a:p>
        </p:txBody>
      </p:sp>
      <p:sp>
        <p:nvSpPr>
          <p:cNvPr id="14" name="TextBox 13"/>
          <p:cNvSpPr txBox="1"/>
          <p:nvPr/>
        </p:nvSpPr>
        <p:spPr>
          <a:xfrm>
            <a:off x="6324600" y="1496023"/>
            <a:ext cx="1981200" cy="400110"/>
          </a:xfrm>
          <a:prstGeom prst="rect">
            <a:avLst/>
          </a:prstGeom>
          <a:noFill/>
        </p:spPr>
        <p:txBody>
          <a:bodyPr wrap="square" rtlCol="0">
            <a:spAutoFit/>
          </a:bodyPr>
          <a:lstStyle/>
          <a:p>
            <a:r>
              <a:rPr lang="en-US" sz="2000" dirty="0" smtClean="0"/>
              <a:t>Thinking Skills</a:t>
            </a:r>
            <a:endParaRPr lang="en-US" sz="2000" dirty="0"/>
          </a:p>
        </p:txBody>
      </p:sp>
      <p:grpSp>
        <p:nvGrpSpPr>
          <p:cNvPr id="41" name="Group 40"/>
          <p:cNvGrpSpPr/>
          <p:nvPr/>
        </p:nvGrpSpPr>
        <p:grpSpPr>
          <a:xfrm>
            <a:off x="372709" y="1283559"/>
            <a:ext cx="5056402" cy="5761528"/>
            <a:chOff x="2715999" y="1271464"/>
            <a:chExt cx="5056402" cy="5761528"/>
          </a:xfrm>
        </p:grpSpPr>
        <p:sp>
          <p:nvSpPr>
            <p:cNvPr id="42" name="AutoShape 5"/>
            <p:cNvSpPr>
              <a:spLocks/>
            </p:cNvSpPr>
            <p:nvPr/>
          </p:nvSpPr>
          <p:spPr bwMode="auto">
            <a:xfrm>
              <a:off x="3068723" y="4215490"/>
              <a:ext cx="4703678" cy="571500"/>
            </a:xfrm>
            <a:prstGeom prst="rightArrow">
              <a:avLst>
                <a:gd name="adj1" fmla="val 46880"/>
                <a:gd name="adj2" fmla="val 122691"/>
              </a:avLst>
            </a:prstGeom>
            <a:gradFill rotWithShape="0">
              <a:gsLst>
                <a:gs pos="0">
                  <a:srgbClr val="FFFFFF">
                    <a:alpha val="25000"/>
                  </a:srgbClr>
                </a:gs>
                <a:gs pos="100000">
                  <a:srgbClr val="00FF00">
                    <a:alpha val="25000"/>
                  </a:srgbClr>
                </a:gs>
              </a:gsLst>
              <a:lin ang="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3" name="Line 1"/>
            <p:cNvSpPr>
              <a:spLocks noChangeShapeType="1"/>
            </p:cNvSpPr>
            <p:nvPr/>
          </p:nvSpPr>
          <p:spPr bwMode="auto">
            <a:xfrm>
              <a:off x="2983890" y="1375850"/>
              <a:ext cx="0" cy="3126507"/>
            </a:xfrm>
            <a:prstGeom prst="line">
              <a:avLst/>
            </a:prstGeom>
            <a:noFill/>
            <a:ln w="635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4" name="Rectangle 6"/>
            <p:cNvSpPr>
              <a:spLocks/>
            </p:cNvSpPr>
            <p:nvPr/>
          </p:nvSpPr>
          <p:spPr bwMode="auto">
            <a:xfrm>
              <a:off x="3336635" y="4346642"/>
              <a:ext cx="319794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R</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Italic" charset="0"/>
                </a:rPr>
                <a:t>elevance</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 of content</a:t>
              </a:r>
            </a:p>
          </p:txBody>
        </p:sp>
        <p:sp>
          <p:nvSpPr>
            <p:cNvPr id="45" name="Line 10"/>
            <p:cNvSpPr>
              <a:spLocks noChangeShapeType="1"/>
            </p:cNvSpPr>
            <p:nvPr/>
          </p:nvSpPr>
          <p:spPr bwMode="auto">
            <a:xfrm flipV="1">
              <a:off x="4217303" y="2999937"/>
              <a:ext cx="1971227" cy="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grpSp>
          <p:nvGrpSpPr>
            <p:cNvPr id="46" name="Group 45"/>
            <p:cNvGrpSpPr/>
            <p:nvPr/>
          </p:nvGrpSpPr>
          <p:grpSpPr>
            <a:xfrm>
              <a:off x="2715999" y="1271464"/>
              <a:ext cx="526852" cy="3104760"/>
              <a:chOff x="2803922" y="1422591"/>
              <a:chExt cx="526852" cy="3104760"/>
            </a:xfrm>
          </p:grpSpPr>
          <p:sp>
            <p:nvSpPr>
              <p:cNvPr id="61" name="AutoShape 11"/>
              <p:cNvSpPr>
                <a:spLocks/>
              </p:cNvSpPr>
              <p:nvPr/>
            </p:nvSpPr>
            <p:spPr bwMode="auto">
              <a:xfrm rot="-5400000">
                <a:off x="1535906" y="2732484"/>
                <a:ext cx="3062883" cy="526852"/>
              </a:xfrm>
              <a:custGeom>
                <a:avLst/>
                <a:gdLst>
                  <a:gd name="T0" fmla="*/ 0 w 21600"/>
                  <a:gd name="T1" fmla="*/ 6339425 h 21600"/>
                  <a:gd name="T2" fmla="*/ 683847400 w 21600"/>
                  <a:gd name="T3" fmla="*/ 6339425 h 21600"/>
                  <a:gd name="T4" fmla="*/ 683847400 w 21600"/>
                  <a:gd name="T5" fmla="*/ 0 h 21600"/>
                  <a:gd name="T6" fmla="*/ 878500334 w 21600"/>
                  <a:gd name="T7" fmla="*/ 12996539 h 21600"/>
                  <a:gd name="T8" fmla="*/ 683847400 w 21600"/>
                  <a:gd name="T9" fmla="*/ 25993078 h 21600"/>
                  <a:gd name="T10" fmla="*/ 683847400 w 21600"/>
                  <a:gd name="T11" fmla="*/ 19653653 h 21600"/>
                  <a:gd name="T12" fmla="*/ 0 w 21600"/>
                  <a:gd name="T13" fmla="*/ 19653653 h 21600"/>
                  <a:gd name="T14" fmla="*/ 0 w 21600"/>
                  <a:gd name="T15" fmla="*/ 6339425 h 21600"/>
                  <a:gd name="T16" fmla="*/ 0 w 21600"/>
                  <a:gd name="T17" fmla="*/ 6339425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268"/>
                    </a:moveTo>
                    <a:lnTo>
                      <a:pt x="16814" y="5268"/>
                    </a:lnTo>
                    <a:lnTo>
                      <a:pt x="16814" y="0"/>
                    </a:lnTo>
                    <a:lnTo>
                      <a:pt x="21600" y="10800"/>
                    </a:lnTo>
                    <a:lnTo>
                      <a:pt x="16814" y="21600"/>
                    </a:lnTo>
                    <a:lnTo>
                      <a:pt x="16814" y="16332"/>
                    </a:lnTo>
                    <a:lnTo>
                      <a:pt x="0" y="16332"/>
                    </a:lnTo>
                    <a:lnTo>
                      <a:pt x="0" y="5268"/>
                    </a:lnTo>
                    <a:close/>
                    <a:moveTo>
                      <a:pt x="0" y="5268"/>
                    </a:moveTo>
                  </a:path>
                </a:pathLst>
              </a:custGeom>
              <a:gradFill rotWithShape="0">
                <a:gsLst>
                  <a:gs pos="0">
                    <a:srgbClr val="FF0000"/>
                  </a:gs>
                  <a:gs pos="100000">
                    <a:srgbClr val="FFFFFF"/>
                  </a:gs>
                </a:gsLst>
                <a:lin ang="540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2" name="AutoShape 12"/>
              <p:cNvSpPr>
                <a:spLocks/>
              </p:cNvSpPr>
              <p:nvPr/>
            </p:nvSpPr>
            <p:spPr bwMode="auto">
              <a:xfrm rot="-5400000">
                <a:off x="1585014" y="2741952"/>
                <a:ext cx="2924473" cy="285751"/>
              </a:xfrm>
              <a:custGeom>
                <a:avLst/>
                <a:gdLst>
                  <a:gd name="T0" fmla="*/ 0 w 21600"/>
                  <a:gd name="T1" fmla="*/ 0 h 21600"/>
                  <a:gd name="T2" fmla="*/ 21600 w 21600"/>
                  <a:gd name="T3" fmla="*/ 21600 h 21600"/>
                </a:gdLst>
                <a:ahLst/>
                <a:cxnLst/>
                <a:rect l="T0" t="T1" r="T2" b="T3"/>
                <a:pathLst>
                  <a:path w="21600" h="21600">
                    <a:moveTo>
                      <a:pt x="0" y="0"/>
                    </a:moveTo>
                    <a:lnTo>
                      <a:pt x="21600" y="0"/>
                    </a:lnTo>
                    <a:lnTo>
                      <a:pt x="21600" y="21600"/>
                    </a:lnTo>
                    <a:lnTo>
                      <a:pt x="0" y="21600"/>
                    </a:lnTo>
                    <a:lnTo>
                      <a:pt x="0" y="0"/>
                    </a:lnTo>
                    <a:close/>
                    <a:moveTo>
                      <a:pt x="0" y="0"/>
                    </a:move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smtClean="0">
                    <a:solidFill>
                      <a:srgbClr val="000000"/>
                    </a:solidFill>
                    <a:latin typeface="Calibri" pitchFamily="34" charset="0"/>
                    <a:ea typeface="MS PGothic" pitchFamily="34" charset="-128"/>
                    <a:cs typeface="Calibri" pitchFamily="34" charset="0"/>
                    <a:sym typeface="Calibri Bold Italic" charset="0"/>
                  </a:rPr>
                  <a:t>Rigor</a:t>
                </a:r>
                <a:r>
                  <a:rPr lang="en-US" sz="1600" b="1" dirty="0" smtClean="0">
                    <a:solidFill>
                      <a:srgbClr val="000000"/>
                    </a:solidFill>
                    <a:latin typeface="Calibri" pitchFamily="34" charset="0"/>
                    <a:ea typeface="MS PGothic" pitchFamily="34" charset="-128"/>
                    <a:cs typeface="Calibri" pitchFamily="34" charset="0"/>
                    <a:sym typeface="Calibri Bold" charset="0"/>
                  </a:rPr>
                  <a:t> </a:t>
                </a:r>
                <a:r>
                  <a:rPr lang="en-US" sz="1600" b="1" dirty="0">
                    <a:solidFill>
                      <a:srgbClr val="000000"/>
                    </a:solidFill>
                    <a:latin typeface="Calibri" pitchFamily="34" charset="0"/>
                    <a:ea typeface="MS PGothic" pitchFamily="34" charset="-128"/>
                    <a:cs typeface="Calibri" pitchFamily="34" charset="0"/>
                    <a:sym typeface="Calibri Bold" charset="0"/>
                  </a:rPr>
                  <a:t>of curriculum</a:t>
                </a:r>
              </a:p>
            </p:txBody>
          </p:sp>
        </p:grpSp>
        <p:sp>
          <p:nvSpPr>
            <p:cNvPr id="47" name="Line 13"/>
            <p:cNvSpPr>
              <a:spLocks noChangeShapeType="1"/>
            </p:cNvSpPr>
            <p:nvPr/>
          </p:nvSpPr>
          <p:spPr bwMode="auto">
            <a:xfrm>
              <a:off x="3006213" y="1794429"/>
              <a:ext cx="1211090" cy="1205508"/>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8" name="Oval 14"/>
            <p:cNvSpPr>
              <a:spLocks/>
            </p:cNvSpPr>
            <p:nvPr/>
          </p:nvSpPr>
          <p:spPr bwMode="auto">
            <a:xfrm>
              <a:off x="2760647" y="4277999"/>
              <a:ext cx="437555" cy="437555"/>
            </a:xfrm>
            <a:prstGeom prst="ellipse">
              <a:avLst/>
            </a:prstGeom>
            <a:gradFill rotWithShape="0">
              <a:gsLst>
                <a:gs pos="0">
                  <a:srgbClr val="000000"/>
                </a:gs>
                <a:gs pos="100000">
                  <a:srgbClr val="333333"/>
                </a:gs>
              </a:gsLst>
              <a:lin ang="12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9" name="Oval 15"/>
            <p:cNvSpPr>
              <a:spLocks/>
            </p:cNvSpPr>
            <p:nvPr/>
          </p:nvSpPr>
          <p:spPr bwMode="auto">
            <a:xfrm>
              <a:off x="5819065" y="5590661"/>
              <a:ext cx="732234" cy="285750"/>
            </a:xfrm>
            <a:prstGeom prst="ellipse">
              <a:avLst/>
            </a:prstGeom>
            <a:gradFill rotWithShape="0">
              <a:gsLst>
                <a:gs pos="0">
                  <a:srgbClr val="7F7F7F"/>
                </a:gs>
                <a:gs pos="100000">
                  <a:srgbClr val="FFFFFF"/>
                </a:gs>
              </a:gsLst>
              <a:path path="rect">
                <a:fillToRect l="50000" t="50000" r="50000" b="50000"/>
              </a:path>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0" name="Line 16"/>
            <p:cNvSpPr>
              <a:spLocks noChangeShapeType="1"/>
            </p:cNvSpPr>
            <p:nvPr/>
          </p:nvSpPr>
          <p:spPr bwMode="auto">
            <a:xfrm>
              <a:off x="5003115" y="4534728"/>
              <a:ext cx="1185415" cy="12043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1" name="Line 21"/>
            <p:cNvSpPr>
              <a:spLocks noChangeShapeType="1"/>
            </p:cNvSpPr>
            <p:nvPr/>
          </p:nvSpPr>
          <p:spPr bwMode="auto">
            <a:xfrm rot="10800000">
              <a:off x="4216184" y="2999937"/>
              <a:ext cx="1118" cy="273639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2" name="Line 22"/>
            <p:cNvSpPr>
              <a:spLocks noChangeShapeType="1"/>
            </p:cNvSpPr>
            <p:nvPr/>
          </p:nvSpPr>
          <p:spPr bwMode="auto">
            <a:xfrm rot="10800000" flipH="1">
              <a:off x="6188531" y="2955289"/>
              <a:ext cx="0" cy="278383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3" name="Line 23"/>
            <p:cNvSpPr>
              <a:spLocks noChangeShapeType="1"/>
            </p:cNvSpPr>
            <p:nvPr/>
          </p:nvSpPr>
          <p:spPr bwMode="auto">
            <a:xfrm>
              <a:off x="4216185" y="5736327"/>
              <a:ext cx="1972345" cy="27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4" name="Line 24"/>
            <p:cNvSpPr>
              <a:spLocks noChangeShapeType="1"/>
            </p:cNvSpPr>
            <p:nvPr/>
          </p:nvSpPr>
          <p:spPr bwMode="auto">
            <a:xfrm>
              <a:off x="5010929" y="1804475"/>
              <a:ext cx="1177601" cy="119546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5" name="Line 25"/>
            <p:cNvSpPr>
              <a:spLocks noChangeShapeType="1"/>
            </p:cNvSpPr>
            <p:nvPr/>
          </p:nvSpPr>
          <p:spPr bwMode="auto">
            <a:xfrm>
              <a:off x="3028538" y="1794429"/>
              <a:ext cx="1982391" cy="10046"/>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6" name="Oval 26"/>
            <p:cNvSpPr>
              <a:spLocks/>
            </p:cNvSpPr>
            <p:nvPr/>
          </p:nvSpPr>
          <p:spPr bwMode="auto">
            <a:xfrm>
              <a:off x="5698514" y="2513269"/>
              <a:ext cx="973336" cy="973336"/>
            </a:xfrm>
            <a:prstGeom prst="ellipse">
              <a:avLst/>
            </a:prstGeom>
            <a:gradFill rotWithShape="0">
              <a:gsLst>
                <a:gs pos="0">
                  <a:srgbClr val="FFFF00"/>
                </a:gs>
                <a:gs pos="100000">
                  <a:srgbClr val="FFFFFF"/>
                </a:gs>
              </a:gsLst>
              <a:lin ang="20520000" scaled="1"/>
            </a:gradFill>
            <a:ln w="25400">
              <a:solidFill>
                <a:schemeClr val="tx1"/>
              </a:solidFill>
              <a:miter lim="800000"/>
              <a:headEnd/>
              <a:tailEnd/>
            </a:ln>
          </p:spPr>
          <p:txBody>
            <a:bodyPr lIns="0" tIns="0" rIns="0" bIns="0" anchor="ctr"/>
            <a:lstStyle/>
            <a:p>
              <a:pPr algn="ctr" fontAlgn="base">
                <a:spcBef>
                  <a:spcPct val="0"/>
                </a:spcBef>
                <a:spcAft>
                  <a:spcPct val="0"/>
                </a:spcAft>
              </a:pPr>
              <a:r>
                <a:rPr lang="en-US" sz="1100" b="1" dirty="0">
                  <a:solidFill>
                    <a:srgbClr val="000000"/>
                  </a:solidFill>
                  <a:latin typeface="Calibri" pitchFamily="34" charset="0"/>
                  <a:ea typeface="MS PGothic" pitchFamily="34" charset="-128"/>
                  <a:cs typeface="Calibri" pitchFamily="34" charset="0"/>
                  <a:sym typeface="Helvetica Neue" pitchFamily="17" charset="0"/>
                </a:rPr>
                <a:t>Quality Learning Experience </a:t>
              </a:r>
              <a:r>
                <a:rPr lang="en-US" sz="1100" dirty="0">
                  <a:solidFill>
                    <a:srgbClr val="000000"/>
                  </a:solidFill>
                  <a:latin typeface="Calibri" pitchFamily="34" charset="0"/>
                  <a:ea typeface="MS PGothic" pitchFamily="34" charset="-128"/>
                  <a:cs typeface="Calibri" pitchFamily="34" charset="0"/>
                  <a:sym typeface="Helvetica Neue" pitchFamily="17" charset="0"/>
                </a:rPr>
                <a:t>for one learner</a:t>
              </a:r>
            </a:p>
          </p:txBody>
        </p:sp>
        <p:sp>
          <p:nvSpPr>
            <p:cNvPr id="57" name="Line 27"/>
            <p:cNvSpPr>
              <a:spLocks noChangeShapeType="1"/>
            </p:cNvSpPr>
            <p:nvPr/>
          </p:nvSpPr>
          <p:spPr bwMode="auto">
            <a:xfrm rot="10800000" flipH="1">
              <a:off x="5010929" y="1795545"/>
              <a:ext cx="0" cy="2732484"/>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8" name="Freeform 18"/>
            <p:cNvSpPr>
              <a:spLocks/>
            </p:cNvSpPr>
            <p:nvPr/>
          </p:nvSpPr>
          <p:spPr bwMode="auto">
            <a:xfrm rot="2700000">
              <a:off x="2532924" y="5275975"/>
              <a:ext cx="2987182" cy="526852"/>
            </a:xfrm>
            <a:custGeom>
              <a:avLst/>
              <a:gdLst>
                <a:gd name="T0" fmla="*/ 2147483647 w 21600"/>
                <a:gd name="T1" fmla="*/ 681781583 h 21600"/>
                <a:gd name="T2" fmla="*/ 2147483647 w 21600"/>
                <a:gd name="T3" fmla="*/ 901695062 h 21600"/>
                <a:gd name="T4" fmla="*/ 2147483647 w 21600"/>
                <a:gd name="T5" fmla="*/ 450847531 h 21600"/>
                <a:gd name="T6" fmla="*/ 2147483647 w 21600"/>
                <a:gd name="T7" fmla="*/ 0 h 21600"/>
                <a:gd name="T8" fmla="*/ 2147483647 w 21600"/>
                <a:gd name="T9" fmla="*/ 219913479 h 21600"/>
                <a:gd name="T10" fmla="*/ 0 w 21600"/>
                <a:gd name="T11" fmla="*/ 219913479 h 21600"/>
                <a:gd name="T12" fmla="*/ 0 w 21600"/>
                <a:gd name="T13" fmla="*/ 681781583 h 21600"/>
                <a:gd name="T14" fmla="*/ 2147483647 w 21600"/>
                <a:gd name="T15" fmla="*/ 681781583 h 21600"/>
                <a:gd name="T16" fmla="*/ 2147483647 w 21600"/>
                <a:gd name="T17" fmla="*/ 681781583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16470" y="16332"/>
                  </a:moveTo>
                  <a:lnTo>
                    <a:pt x="16470" y="21600"/>
                  </a:lnTo>
                  <a:lnTo>
                    <a:pt x="21600" y="10800"/>
                  </a:lnTo>
                  <a:lnTo>
                    <a:pt x="16470" y="0"/>
                  </a:lnTo>
                  <a:lnTo>
                    <a:pt x="16470" y="5268"/>
                  </a:lnTo>
                  <a:lnTo>
                    <a:pt x="0" y="5268"/>
                  </a:lnTo>
                  <a:lnTo>
                    <a:pt x="0" y="16332"/>
                  </a:lnTo>
                  <a:lnTo>
                    <a:pt x="16470" y="16332"/>
                  </a:lnTo>
                  <a:close/>
                  <a:moveTo>
                    <a:pt x="16470" y="16332"/>
                  </a:moveTo>
                </a:path>
              </a:pathLst>
            </a:custGeom>
            <a:gradFill rotWithShape="0">
              <a:gsLst>
                <a:gs pos="0">
                  <a:srgbClr val="FFFFFF">
                    <a:alpha val="25000"/>
                  </a:srgbClr>
                </a:gs>
                <a:gs pos="100000">
                  <a:srgbClr val="0000FF">
                    <a:alpha val="25000"/>
                  </a:srgbClr>
                </a:gs>
              </a:gsLst>
              <a:lin ang="2700000" scaled="1"/>
            </a:gradFill>
            <a:ln w="25400" cap="flat">
              <a:solidFill>
                <a:schemeClr val="tx1"/>
              </a:solidFill>
              <a:prstDash val="solid"/>
              <a:miter lim="800000"/>
              <a:headEnd type="none" w="med" len="med"/>
              <a:tailEnd type="none" w="med" len="med"/>
            </a:ln>
          </p:spPr>
          <p:txBody>
            <a:bodyPr lIns="0" tIns="0" rIns="0" bIns="0" anchor="ctr" anchorCtr="0"/>
            <a:lstStyle/>
            <a:p>
              <a:pPr fontAlgn="base">
                <a:spcBef>
                  <a:spcPct val="0"/>
                </a:spcBef>
                <a:spcAft>
                  <a:spcPct val="0"/>
                </a:spcAft>
              </a:pPr>
              <a:endParaRPr lang="en-US" sz="1600" b="1" spc="-60" dirty="0">
                <a:solidFill>
                  <a:srgbClr val="000000"/>
                </a:solidFill>
                <a:latin typeface="Calibri" pitchFamily="34" charset="0"/>
                <a:cs typeface="Calibri" pitchFamily="34" charset="0"/>
                <a:sym typeface="GillSans" charset="0"/>
              </a:endParaRPr>
            </a:p>
          </p:txBody>
        </p:sp>
        <p:sp>
          <p:nvSpPr>
            <p:cNvPr id="59" name="Oval 19"/>
            <p:cNvSpPr>
              <a:spLocks/>
            </p:cNvSpPr>
            <p:nvPr/>
          </p:nvSpPr>
          <p:spPr bwMode="auto">
            <a:xfrm>
              <a:off x="2876733" y="4385154"/>
              <a:ext cx="258961" cy="258961"/>
            </a:xfrm>
            <a:prstGeom prst="ellipse">
              <a:avLst/>
            </a:prstGeom>
            <a:gradFill rotWithShape="0">
              <a:gsLst>
                <a:gs pos="0">
                  <a:srgbClr val="FFFFFF">
                    <a:alpha val="25000"/>
                  </a:srgbClr>
                </a:gs>
                <a:gs pos="100000">
                  <a:srgbClr val="E8E9FD"/>
                </a:gs>
              </a:gsLst>
              <a:lin ang="2700000" scaled="1"/>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0" name="Rectangle 20"/>
            <p:cNvSpPr>
              <a:spLocks/>
            </p:cNvSpPr>
            <p:nvPr/>
          </p:nvSpPr>
          <p:spPr bwMode="auto">
            <a:xfrm rot="2700000">
              <a:off x="2579621" y="5299915"/>
              <a:ext cx="270569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spc="-60" dirty="0">
                  <a:solidFill>
                    <a:schemeClr val="tx1">
                      <a:lumMod val="50000"/>
                      <a:lumOff val="50000"/>
                    </a:schemeClr>
                  </a:solidFill>
                  <a:latin typeface="Calibri" pitchFamily="34" charset="0"/>
                  <a:ea typeface="MS PGothic" pitchFamily="34" charset="-128"/>
                  <a:cs typeface="Calibri" pitchFamily="34" charset="0"/>
                  <a:sym typeface="Calibri Bold Italic" charset="0"/>
                </a:rPr>
                <a:t>Relationships</a:t>
              </a:r>
              <a:r>
                <a:rPr lang="en-US" sz="1600" b="1" spc="-60" dirty="0">
                  <a:solidFill>
                    <a:schemeClr val="tx1">
                      <a:lumMod val="50000"/>
                      <a:lumOff val="50000"/>
                    </a:schemeClr>
                  </a:solidFill>
                  <a:latin typeface="Calibri" pitchFamily="34" charset="0"/>
                  <a:ea typeface="MS PGothic" pitchFamily="34" charset="-128"/>
                  <a:cs typeface="Calibri" pitchFamily="34" charset="0"/>
                  <a:sym typeface="Calibri Bold" charset="0"/>
                </a:rPr>
                <a:t> to learning resources</a:t>
              </a:r>
            </a:p>
          </p:txBody>
        </p:sp>
      </p:grpSp>
      <p:sp>
        <p:nvSpPr>
          <p:cNvPr id="2" name="Title 1"/>
          <p:cNvSpPr>
            <a:spLocks noGrp="1"/>
          </p:cNvSpPr>
          <p:nvPr>
            <p:ph type="title"/>
          </p:nvPr>
        </p:nvSpPr>
        <p:spPr>
          <a:xfrm>
            <a:off x="506828" y="228600"/>
            <a:ext cx="8179972" cy="1924318"/>
          </a:xfrm>
        </p:spPr>
        <p:txBody>
          <a:bodyPr anchor="t" anchorCtr="0">
            <a:noAutofit/>
          </a:bodyPr>
          <a:lstStyle/>
          <a:p>
            <a:pPr>
              <a:spcBef>
                <a:spcPts val="0"/>
              </a:spcBef>
              <a:spcAft>
                <a:spcPts val="1800"/>
              </a:spcAft>
            </a:pPr>
            <a:r>
              <a:rPr lang="en-US" sz="3200" b="1" dirty="0" smtClean="0">
                <a:solidFill>
                  <a:srgbClr val="C00000"/>
                </a:solidFill>
              </a:rPr>
              <a:t>Rigor</a:t>
            </a:r>
            <a:r>
              <a:rPr lang="en-US" sz="3200" dirty="0" smtClean="0"/>
              <a:t>:</a:t>
            </a:r>
            <a:r>
              <a:rPr lang="en-US" sz="3200" b="1" dirty="0" smtClean="0">
                <a:solidFill>
                  <a:srgbClr val="C00000"/>
                </a:solidFill>
              </a:rPr>
              <a:t> </a:t>
            </a:r>
            <a:r>
              <a:rPr lang="en-US" sz="3200" dirty="0" smtClean="0"/>
              <a:t>Increased challenge of content</a:t>
            </a:r>
            <a:endParaRPr lang="en-US" sz="3200" dirty="0"/>
          </a:p>
        </p:txBody>
      </p:sp>
      <p:sp>
        <p:nvSpPr>
          <p:cNvPr id="7" name="Rectangle 6"/>
          <p:cNvSpPr/>
          <p:nvPr/>
        </p:nvSpPr>
        <p:spPr>
          <a:xfrm>
            <a:off x="854912" y="896058"/>
            <a:ext cx="3214664" cy="646331"/>
          </a:xfrm>
          <a:prstGeom prst="rect">
            <a:avLst/>
          </a:prstGeom>
        </p:spPr>
        <p:txBody>
          <a:bodyPr wrap="square">
            <a:spAutoFit/>
          </a:bodyPr>
          <a:lstStyle/>
          <a:p>
            <a:pPr fontAlgn="base">
              <a:spcBef>
                <a:spcPct val="0"/>
              </a:spcBef>
              <a:spcAft>
                <a:spcPct val="0"/>
              </a:spcAft>
            </a:pPr>
            <a:r>
              <a:rPr lang="en-US" b="1" i="1" dirty="0">
                <a:solidFill>
                  <a:srgbClr val="000000"/>
                </a:solidFill>
                <a:latin typeface="Calibri" pitchFamily="34" charset="0"/>
                <a:ea typeface="MS PGothic" pitchFamily="34" charset="-128"/>
                <a:cs typeface="Calibri" pitchFamily="34" charset="0"/>
                <a:sym typeface="Helvetica Neue" pitchFamily="17" charset="0"/>
              </a:rPr>
              <a:t>What</a:t>
            </a:r>
            <a:r>
              <a:rPr lang="en-US" dirty="0">
                <a:solidFill>
                  <a:srgbClr val="000000"/>
                </a:solidFill>
                <a:latin typeface="Calibri" pitchFamily="34" charset="0"/>
                <a:ea typeface="MS PGothic" pitchFamily="34" charset="-128"/>
                <a:cs typeface="Calibri" pitchFamily="34" charset="0"/>
                <a:sym typeface="Helvetica Neue" pitchFamily="17" charset="0"/>
              </a:rPr>
              <a:t> students will know, understand, and be able to do</a:t>
            </a:r>
          </a:p>
        </p:txBody>
      </p:sp>
    </p:spTree>
    <p:extLst>
      <p:ext uri="{BB962C8B-B14F-4D97-AF65-F5344CB8AC3E}">
        <p14:creationId xmlns:p14="http://schemas.microsoft.com/office/powerpoint/2010/main" val="2962390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339227" y="791672"/>
            <a:ext cx="5065170" cy="5761528"/>
            <a:chOff x="2707231" y="1271464"/>
            <a:chExt cx="5065170" cy="5761528"/>
          </a:xfrm>
        </p:grpSpPr>
        <p:sp>
          <p:nvSpPr>
            <p:cNvPr id="42" name="AutoShape 5"/>
            <p:cNvSpPr>
              <a:spLocks/>
            </p:cNvSpPr>
            <p:nvPr/>
          </p:nvSpPr>
          <p:spPr bwMode="auto">
            <a:xfrm>
              <a:off x="3068723" y="4215490"/>
              <a:ext cx="4703678" cy="571500"/>
            </a:xfrm>
            <a:prstGeom prst="rightArrow">
              <a:avLst>
                <a:gd name="adj1" fmla="val 46880"/>
                <a:gd name="adj2" fmla="val 122691"/>
              </a:avLst>
            </a:prstGeom>
            <a:gradFill rotWithShape="0">
              <a:gsLst>
                <a:gs pos="96300">
                  <a:srgbClr val="09FF09"/>
                </a:gs>
                <a:gs pos="0">
                  <a:srgbClr val="FFFFFF"/>
                </a:gs>
                <a:gs pos="100000">
                  <a:srgbClr val="00FF00"/>
                </a:gs>
              </a:gsLst>
              <a:lin ang="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4" name="Rectangle 6"/>
            <p:cNvSpPr>
              <a:spLocks/>
            </p:cNvSpPr>
            <p:nvPr/>
          </p:nvSpPr>
          <p:spPr bwMode="auto">
            <a:xfrm>
              <a:off x="3336635" y="4346642"/>
              <a:ext cx="319794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a:solidFill>
                    <a:srgbClr val="000000"/>
                  </a:solidFill>
                  <a:latin typeface="Calibri" pitchFamily="34" charset="0"/>
                  <a:ea typeface="MS PGothic" pitchFamily="34" charset="-128"/>
                  <a:cs typeface="Calibri" pitchFamily="34" charset="0"/>
                  <a:sym typeface="Calibri Bold" charset="0"/>
                </a:rPr>
                <a:t>R</a:t>
              </a:r>
              <a:r>
                <a:rPr lang="en-US" sz="1600" b="1" dirty="0">
                  <a:solidFill>
                    <a:srgbClr val="000000"/>
                  </a:solidFill>
                  <a:latin typeface="Calibri" pitchFamily="34" charset="0"/>
                  <a:ea typeface="MS PGothic" pitchFamily="34" charset="-128"/>
                  <a:cs typeface="Calibri" pitchFamily="34" charset="0"/>
                  <a:sym typeface="Calibri Bold Italic" charset="0"/>
                </a:rPr>
                <a:t>elevance</a:t>
              </a:r>
              <a:r>
                <a:rPr lang="en-US" sz="1600" b="1" dirty="0">
                  <a:solidFill>
                    <a:srgbClr val="000000"/>
                  </a:solidFill>
                  <a:latin typeface="Calibri" pitchFamily="34" charset="0"/>
                  <a:ea typeface="MS PGothic" pitchFamily="34" charset="-128"/>
                  <a:cs typeface="Calibri" pitchFamily="34" charset="0"/>
                  <a:sym typeface="Calibri Bold" charset="0"/>
                </a:rPr>
                <a:t> of content</a:t>
              </a:r>
            </a:p>
          </p:txBody>
        </p:sp>
        <p:sp>
          <p:nvSpPr>
            <p:cNvPr id="45" name="Line 10"/>
            <p:cNvSpPr>
              <a:spLocks noChangeShapeType="1"/>
            </p:cNvSpPr>
            <p:nvPr/>
          </p:nvSpPr>
          <p:spPr bwMode="auto">
            <a:xfrm flipV="1">
              <a:off x="4217303" y="2999937"/>
              <a:ext cx="1971227" cy="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grpSp>
          <p:nvGrpSpPr>
            <p:cNvPr id="46" name="Group 45"/>
            <p:cNvGrpSpPr/>
            <p:nvPr/>
          </p:nvGrpSpPr>
          <p:grpSpPr>
            <a:xfrm>
              <a:off x="2707231" y="1271464"/>
              <a:ext cx="526852" cy="3113691"/>
              <a:chOff x="2795154" y="1422591"/>
              <a:chExt cx="526852" cy="3113691"/>
            </a:xfrm>
          </p:grpSpPr>
          <p:sp>
            <p:nvSpPr>
              <p:cNvPr id="61" name="AutoShape 11"/>
              <p:cNvSpPr>
                <a:spLocks/>
              </p:cNvSpPr>
              <p:nvPr/>
            </p:nvSpPr>
            <p:spPr bwMode="auto">
              <a:xfrm rot="16200000">
                <a:off x="1527138" y="2741415"/>
                <a:ext cx="3062883" cy="526852"/>
              </a:xfrm>
              <a:custGeom>
                <a:avLst/>
                <a:gdLst>
                  <a:gd name="T0" fmla="*/ 0 w 21600"/>
                  <a:gd name="T1" fmla="*/ 6339425 h 21600"/>
                  <a:gd name="T2" fmla="*/ 683847400 w 21600"/>
                  <a:gd name="T3" fmla="*/ 6339425 h 21600"/>
                  <a:gd name="T4" fmla="*/ 683847400 w 21600"/>
                  <a:gd name="T5" fmla="*/ 0 h 21600"/>
                  <a:gd name="T6" fmla="*/ 878500334 w 21600"/>
                  <a:gd name="T7" fmla="*/ 12996539 h 21600"/>
                  <a:gd name="T8" fmla="*/ 683847400 w 21600"/>
                  <a:gd name="T9" fmla="*/ 25993078 h 21600"/>
                  <a:gd name="T10" fmla="*/ 683847400 w 21600"/>
                  <a:gd name="T11" fmla="*/ 19653653 h 21600"/>
                  <a:gd name="T12" fmla="*/ 0 w 21600"/>
                  <a:gd name="T13" fmla="*/ 19653653 h 21600"/>
                  <a:gd name="T14" fmla="*/ 0 w 21600"/>
                  <a:gd name="T15" fmla="*/ 6339425 h 21600"/>
                  <a:gd name="T16" fmla="*/ 0 w 21600"/>
                  <a:gd name="T17" fmla="*/ 6339425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268"/>
                    </a:moveTo>
                    <a:lnTo>
                      <a:pt x="16814" y="5268"/>
                    </a:lnTo>
                    <a:lnTo>
                      <a:pt x="16814" y="0"/>
                    </a:lnTo>
                    <a:lnTo>
                      <a:pt x="21600" y="10800"/>
                    </a:lnTo>
                    <a:lnTo>
                      <a:pt x="16814" y="21600"/>
                    </a:lnTo>
                    <a:lnTo>
                      <a:pt x="16814" y="16332"/>
                    </a:lnTo>
                    <a:lnTo>
                      <a:pt x="0" y="16332"/>
                    </a:lnTo>
                    <a:lnTo>
                      <a:pt x="0" y="5268"/>
                    </a:lnTo>
                    <a:close/>
                    <a:moveTo>
                      <a:pt x="0" y="5268"/>
                    </a:moveTo>
                  </a:path>
                </a:pathLst>
              </a:custGeom>
              <a:gradFill rotWithShape="0">
                <a:gsLst>
                  <a:gs pos="0">
                    <a:srgbClr val="FF0000">
                      <a:alpha val="25000"/>
                    </a:srgbClr>
                  </a:gs>
                  <a:gs pos="100000">
                    <a:srgbClr val="FFFFFF">
                      <a:alpha val="25000"/>
                    </a:srgbClr>
                  </a:gs>
                </a:gsLst>
                <a:lin ang="540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2" name="AutoShape 12"/>
              <p:cNvSpPr>
                <a:spLocks/>
              </p:cNvSpPr>
              <p:nvPr/>
            </p:nvSpPr>
            <p:spPr bwMode="auto">
              <a:xfrm rot="16200000">
                <a:off x="1585014" y="2741952"/>
                <a:ext cx="2924473" cy="285751"/>
              </a:xfrm>
              <a:custGeom>
                <a:avLst/>
                <a:gdLst>
                  <a:gd name="T0" fmla="*/ 0 w 21600"/>
                  <a:gd name="T1" fmla="*/ 0 h 21600"/>
                  <a:gd name="T2" fmla="*/ 21600 w 21600"/>
                  <a:gd name="T3" fmla="*/ 21600 h 21600"/>
                </a:gdLst>
                <a:ahLst/>
                <a:cxnLst/>
                <a:rect l="T0" t="T1" r="T2" b="T3"/>
                <a:pathLst>
                  <a:path w="21600" h="21600">
                    <a:moveTo>
                      <a:pt x="0" y="0"/>
                    </a:moveTo>
                    <a:lnTo>
                      <a:pt x="21600" y="0"/>
                    </a:lnTo>
                    <a:lnTo>
                      <a:pt x="21600" y="21600"/>
                    </a:lnTo>
                    <a:lnTo>
                      <a:pt x="0" y="21600"/>
                    </a:lnTo>
                    <a:lnTo>
                      <a:pt x="0" y="0"/>
                    </a:lnTo>
                    <a:close/>
                    <a:moveTo>
                      <a:pt x="0" y="0"/>
                    </a:move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smtClean="0">
                    <a:solidFill>
                      <a:schemeClr val="tx1">
                        <a:lumMod val="50000"/>
                        <a:lumOff val="50000"/>
                      </a:schemeClr>
                    </a:solidFill>
                    <a:latin typeface="Calibri" pitchFamily="34" charset="0"/>
                    <a:ea typeface="MS PGothic" pitchFamily="34" charset="-128"/>
                    <a:cs typeface="Calibri" pitchFamily="34" charset="0"/>
                    <a:sym typeface="Calibri Bold Italic" charset="0"/>
                  </a:rPr>
                  <a:t>Rigor</a:t>
                </a:r>
                <a:r>
                  <a:rPr lang="en-US" sz="1600" b="1" dirty="0" smtClean="0">
                    <a:solidFill>
                      <a:schemeClr val="tx1">
                        <a:lumMod val="50000"/>
                        <a:lumOff val="50000"/>
                      </a:schemeClr>
                    </a:solidFill>
                    <a:latin typeface="Calibri" pitchFamily="34" charset="0"/>
                    <a:ea typeface="MS PGothic" pitchFamily="34" charset="-128"/>
                    <a:cs typeface="Calibri" pitchFamily="34" charset="0"/>
                    <a:sym typeface="Calibri Bold" charset="0"/>
                  </a:rPr>
                  <a:t> </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of curriculum</a:t>
                </a:r>
              </a:p>
            </p:txBody>
          </p:sp>
        </p:grpSp>
        <p:sp>
          <p:nvSpPr>
            <p:cNvPr id="47" name="Line 13"/>
            <p:cNvSpPr>
              <a:spLocks noChangeShapeType="1"/>
            </p:cNvSpPr>
            <p:nvPr/>
          </p:nvSpPr>
          <p:spPr bwMode="auto">
            <a:xfrm>
              <a:off x="3006213" y="1794429"/>
              <a:ext cx="1211090" cy="1205508"/>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8" name="Oval 14"/>
            <p:cNvSpPr>
              <a:spLocks/>
            </p:cNvSpPr>
            <p:nvPr/>
          </p:nvSpPr>
          <p:spPr bwMode="auto">
            <a:xfrm>
              <a:off x="2760647" y="4277999"/>
              <a:ext cx="437555" cy="437555"/>
            </a:xfrm>
            <a:prstGeom prst="ellipse">
              <a:avLst/>
            </a:prstGeom>
            <a:gradFill rotWithShape="0">
              <a:gsLst>
                <a:gs pos="0">
                  <a:srgbClr val="000000"/>
                </a:gs>
                <a:gs pos="100000">
                  <a:srgbClr val="333333"/>
                </a:gs>
              </a:gsLst>
              <a:lin ang="12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49" name="Oval 15"/>
            <p:cNvSpPr>
              <a:spLocks/>
            </p:cNvSpPr>
            <p:nvPr/>
          </p:nvSpPr>
          <p:spPr bwMode="auto">
            <a:xfrm>
              <a:off x="5819065" y="5590661"/>
              <a:ext cx="732234" cy="285750"/>
            </a:xfrm>
            <a:prstGeom prst="ellipse">
              <a:avLst/>
            </a:prstGeom>
            <a:gradFill rotWithShape="0">
              <a:gsLst>
                <a:gs pos="0">
                  <a:srgbClr val="7F7F7F"/>
                </a:gs>
                <a:gs pos="100000">
                  <a:srgbClr val="FFFFFF"/>
                </a:gs>
              </a:gsLst>
              <a:path path="rect">
                <a:fillToRect l="50000" t="50000" r="50000" b="50000"/>
              </a:path>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0" name="Line 16"/>
            <p:cNvSpPr>
              <a:spLocks noChangeShapeType="1"/>
            </p:cNvSpPr>
            <p:nvPr/>
          </p:nvSpPr>
          <p:spPr bwMode="auto">
            <a:xfrm>
              <a:off x="5003115" y="4534728"/>
              <a:ext cx="1185415" cy="12043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1" name="Line 21"/>
            <p:cNvSpPr>
              <a:spLocks noChangeShapeType="1"/>
            </p:cNvSpPr>
            <p:nvPr/>
          </p:nvSpPr>
          <p:spPr bwMode="auto">
            <a:xfrm rot="10800000">
              <a:off x="4216184" y="2999937"/>
              <a:ext cx="1118" cy="273639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2" name="Line 22"/>
            <p:cNvSpPr>
              <a:spLocks noChangeShapeType="1"/>
            </p:cNvSpPr>
            <p:nvPr/>
          </p:nvSpPr>
          <p:spPr bwMode="auto">
            <a:xfrm rot="10800000" flipH="1">
              <a:off x="6188531" y="2955289"/>
              <a:ext cx="0" cy="278383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3" name="Line 23"/>
            <p:cNvSpPr>
              <a:spLocks noChangeShapeType="1"/>
            </p:cNvSpPr>
            <p:nvPr/>
          </p:nvSpPr>
          <p:spPr bwMode="auto">
            <a:xfrm>
              <a:off x="4216185" y="5736327"/>
              <a:ext cx="1972345" cy="27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4" name="Line 24"/>
            <p:cNvSpPr>
              <a:spLocks noChangeShapeType="1"/>
            </p:cNvSpPr>
            <p:nvPr/>
          </p:nvSpPr>
          <p:spPr bwMode="auto">
            <a:xfrm>
              <a:off x="5010929" y="1804475"/>
              <a:ext cx="1177601" cy="119546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5" name="Line 25"/>
            <p:cNvSpPr>
              <a:spLocks noChangeShapeType="1"/>
            </p:cNvSpPr>
            <p:nvPr/>
          </p:nvSpPr>
          <p:spPr bwMode="auto">
            <a:xfrm>
              <a:off x="3028538" y="1794429"/>
              <a:ext cx="1982391" cy="10046"/>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6" name="Oval 26"/>
            <p:cNvSpPr>
              <a:spLocks/>
            </p:cNvSpPr>
            <p:nvPr/>
          </p:nvSpPr>
          <p:spPr bwMode="auto">
            <a:xfrm>
              <a:off x="5698514" y="2513269"/>
              <a:ext cx="973336" cy="973336"/>
            </a:xfrm>
            <a:prstGeom prst="ellipse">
              <a:avLst/>
            </a:prstGeom>
            <a:gradFill rotWithShape="0">
              <a:gsLst>
                <a:gs pos="0">
                  <a:srgbClr val="FFFF00"/>
                </a:gs>
                <a:gs pos="100000">
                  <a:srgbClr val="FFFFFF"/>
                </a:gs>
              </a:gsLst>
              <a:lin ang="20520000" scaled="1"/>
            </a:gradFill>
            <a:ln w="25400">
              <a:solidFill>
                <a:schemeClr val="tx1"/>
              </a:solidFill>
              <a:miter lim="800000"/>
              <a:headEnd/>
              <a:tailEnd/>
            </a:ln>
          </p:spPr>
          <p:txBody>
            <a:bodyPr lIns="0" tIns="0" rIns="0" bIns="0" anchor="ctr"/>
            <a:lstStyle/>
            <a:p>
              <a:pPr algn="ctr" fontAlgn="base">
                <a:spcBef>
                  <a:spcPct val="0"/>
                </a:spcBef>
                <a:spcAft>
                  <a:spcPct val="0"/>
                </a:spcAft>
              </a:pPr>
              <a:r>
                <a:rPr lang="en-US" sz="1100" b="1" dirty="0">
                  <a:solidFill>
                    <a:srgbClr val="000000"/>
                  </a:solidFill>
                  <a:latin typeface="Calibri" pitchFamily="34" charset="0"/>
                  <a:ea typeface="MS PGothic" pitchFamily="34" charset="-128"/>
                  <a:cs typeface="Calibri" pitchFamily="34" charset="0"/>
                  <a:sym typeface="Helvetica Neue" pitchFamily="17" charset="0"/>
                </a:rPr>
                <a:t>Quality Learning Experience </a:t>
              </a:r>
              <a:r>
                <a:rPr lang="en-US" sz="1100" dirty="0">
                  <a:solidFill>
                    <a:srgbClr val="000000"/>
                  </a:solidFill>
                  <a:latin typeface="Calibri" pitchFamily="34" charset="0"/>
                  <a:ea typeface="MS PGothic" pitchFamily="34" charset="-128"/>
                  <a:cs typeface="Calibri" pitchFamily="34" charset="0"/>
                  <a:sym typeface="Helvetica Neue" pitchFamily="17" charset="0"/>
                </a:rPr>
                <a:t>for one learner</a:t>
              </a:r>
            </a:p>
          </p:txBody>
        </p:sp>
        <p:sp>
          <p:nvSpPr>
            <p:cNvPr id="57" name="Line 27"/>
            <p:cNvSpPr>
              <a:spLocks noChangeShapeType="1"/>
            </p:cNvSpPr>
            <p:nvPr/>
          </p:nvSpPr>
          <p:spPr bwMode="auto">
            <a:xfrm rot="10800000" flipH="1">
              <a:off x="5010929" y="1795545"/>
              <a:ext cx="0" cy="2732484"/>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58" name="Freeform 18"/>
            <p:cNvSpPr>
              <a:spLocks/>
            </p:cNvSpPr>
            <p:nvPr/>
          </p:nvSpPr>
          <p:spPr bwMode="auto">
            <a:xfrm rot="2700000">
              <a:off x="2532924" y="5275975"/>
              <a:ext cx="2987182" cy="526852"/>
            </a:xfrm>
            <a:custGeom>
              <a:avLst/>
              <a:gdLst>
                <a:gd name="T0" fmla="*/ 2147483647 w 21600"/>
                <a:gd name="T1" fmla="*/ 681781583 h 21600"/>
                <a:gd name="T2" fmla="*/ 2147483647 w 21600"/>
                <a:gd name="T3" fmla="*/ 901695062 h 21600"/>
                <a:gd name="T4" fmla="*/ 2147483647 w 21600"/>
                <a:gd name="T5" fmla="*/ 450847531 h 21600"/>
                <a:gd name="T6" fmla="*/ 2147483647 w 21600"/>
                <a:gd name="T7" fmla="*/ 0 h 21600"/>
                <a:gd name="T8" fmla="*/ 2147483647 w 21600"/>
                <a:gd name="T9" fmla="*/ 219913479 h 21600"/>
                <a:gd name="T10" fmla="*/ 0 w 21600"/>
                <a:gd name="T11" fmla="*/ 219913479 h 21600"/>
                <a:gd name="T12" fmla="*/ 0 w 21600"/>
                <a:gd name="T13" fmla="*/ 681781583 h 21600"/>
                <a:gd name="T14" fmla="*/ 2147483647 w 21600"/>
                <a:gd name="T15" fmla="*/ 681781583 h 21600"/>
                <a:gd name="T16" fmla="*/ 2147483647 w 21600"/>
                <a:gd name="T17" fmla="*/ 681781583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16470" y="16332"/>
                  </a:moveTo>
                  <a:lnTo>
                    <a:pt x="16470" y="21600"/>
                  </a:lnTo>
                  <a:lnTo>
                    <a:pt x="21600" y="10800"/>
                  </a:lnTo>
                  <a:lnTo>
                    <a:pt x="16470" y="0"/>
                  </a:lnTo>
                  <a:lnTo>
                    <a:pt x="16470" y="5268"/>
                  </a:lnTo>
                  <a:lnTo>
                    <a:pt x="0" y="5268"/>
                  </a:lnTo>
                  <a:lnTo>
                    <a:pt x="0" y="16332"/>
                  </a:lnTo>
                  <a:lnTo>
                    <a:pt x="16470" y="16332"/>
                  </a:lnTo>
                  <a:close/>
                  <a:moveTo>
                    <a:pt x="16470" y="16332"/>
                  </a:moveTo>
                </a:path>
              </a:pathLst>
            </a:custGeom>
            <a:gradFill rotWithShape="0">
              <a:gsLst>
                <a:gs pos="0">
                  <a:srgbClr val="FFFFFF">
                    <a:alpha val="25000"/>
                  </a:srgbClr>
                </a:gs>
                <a:gs pos="100000">
                  <a:srgbClr val="0000FF">
                    <a:alpha val="25000"/>
                  </a:srgbClr>
                </a:gs>
              </a:gsLst>
              <a:lin ang="2700000" scaled="1"/>
            </a:gradFill>
            <a:ln w="25400" cap="flat">
              <a:solidFill>
                <a:schemeClr val="tx1"/>
              </a:solidFill>
              <a:prstDash val="solid"/>
              <a:miter lim="800000"/>
              <a:headEnd type="none" w="med" len="med"/>
              <a:tailEnd type="none" w="med" len="med"/>
            </a:ln>
          </p:spPr>
          <p:txBody>
            <a:bodyPr lIns="0" tIns="0" rIns="0" bIns="0" anchor="ctr" anchorCtr="0"/>
            <a:lstStyle/>
            <a:p>
              <a:pPr fontAlgn="base">
                <a:spcBef>
                  <a:spcPct val="0"/>
                </a:spcBef>
                <a:spcAft>
                  <a:spcPct val="0"/>
                </a:spcAft>
              </a:pPr>
              <a:endParaRPr lang="en-US" sz="1600" b="1" spc="-60" dirty="0">
                <a:solidFill>
                  <a:srgbClr val="000000"/>
                </a:solidFill>
                <a:latin typeface="Calibri" pitchFamily="34" charset="0"/>
                <a:cs typeface="Calibri" pitchFamily="34" charset="0"/>
                <a:sym typeface="GillSans" charset="0"/>
              </a:endParaRPr>
            </a:p>
          </p:txBody>
        </p:sp>
        <p:sp>
          <p:nvSpPr>
            <p:cNvPr id="59" name="Oval 19"/>
            <p:cNvSpPr>
              <a:spLocks/>
            </p:cNvSpPr>
            <p:nvPr/>
          </p:nvSpPr>
          <p:spPr bwMode="auto">
            <a:xfrm>
              <a:off x="2876733" y="4385154"/>
              <a:ext cx="258961" cy="258961"/>
            </a:xfrm>
            <a:prstGeom prst="ellipse">
              <a:avLst/>
            </a:prstGeom>
            <a:gradFill rotWithShape="0">
              <a:gsLst>
                <a:gs pos="0">
                  <a:srgbClr val="FFFFFF"/>
                </a:gs>
                <a:gs pos="100000">
                  <a:srgbClr val="E8E9FD"/>
                </a:gs>
              </a:gsLst>
              <a:lin ang="2700000" scaled="1"/>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0" name="Rectangle 20"/>
            <p:cNvSpPr>
              <a:spLocks/>
            </p:cNvSpPr>
            <p:nvPr/>
          </p:nvSpPr>
          <p:spPr bwMode="auto">
            <a:xfrm rot="2700000">
              <a:off x="2579621" y="5299915"/>
              <a:ext cx="270569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spc="-60" dirty="0">
                  <a:solidFill>
                    <a:schemeClr val="tx1">
                      <a:lumMod val="50000"/>
                      <a:lumOff val="50000"/>
                    </a:schemeClr>
                  </a:solidFill>
                  <a:latin typeface="Calibri" pitchFamily="34" charset="0"/>
                  <a:ea typeface="MS PGothic" pitchFamily="34" charset="-128"/>
                  <a:cs typeface="Calibri" pitchFamily="34" charset="0"/>
                  <a:sym typeface="Calibri Bold Italic" charset="0"/>
                </a:rPr>
                <a:t>Relationships</a:t>
              </a:r>
              <a:r>
                <a:rPr lang="en-US" sz="1600" b="1" spc="-60" dirty="0">
                  <a:solidFill>
                    <a:schemeClr val="tx1">
                      <a:lumMod val="50000"/>
                      <a:lumOff val="50000"/>
                    </a:schemeClr>
                  </a:solidFill>
                  <a:latin typeface="Calibri" pitchFamily="34" charset="0"/>
                  <a:ea typeface="MS PGothic" pitchFamily="34" charset="-128"/>
                  <a:cs typeface="Calibri" pitchFamily="34" charset="0"/>
                  <a:sym typeface="Calibri Bold" charset="0"/>
                </a:rPr>
                <a:t> to learning resources</a:t>
              </a:r>
            </a:p>
          </p:txBody>
        </p:sp>
      </p:grpSp>
      <p:sp>
        <p:nvSpPr>
          <p:cNvPr id="2" name="Title 1"/>
          <p:cNvSpPr>
            <a:spLocks noGrp="1"/>
          </p:cNvSpPr>
          <p:nvPr>
            <p:ph type="title"/>
          </p:nvPr>
        </p:nvSpPr>
        <p:spPr>
          <a:xfrm>
            <a:off x="506828" y="228600"/>
            <a:ext cx="8179972" cy="1924318"/>
          </a:xfrm>
        </p:spPr>
        <p:txBody>
          <a:bodyPr anchor="t" anchorCtr="0">
            <a:noAutofit/>
          </a:bodyPr>
          <a:lstStyle/>
          <a:p>
            <a:pPr>
              <a:spcBef>
                <a:spcPts val="0"/>
              </a:spcBef>
              <a:spcAft>
                <a:spcPts val="1800"/>
              </a:spcAft>
            </a:pPr>
            <a:r>
              <a:rPr lang="en-US" sz="3200" b="1" dirty="0" smtClean="0">
                <a:solidFill>
                  <a:srgbClr val="00A200"/>
                </a:solidFill>
              </a:rPr>
              <a:t>Relevance</a:t>
            </a:r>
            <a:r>
              <a:rPr lang="en-US" sz="3200" dirty="0" smtClean="0"/>
              <a:t>:</a:t>
            </a:r>
            <a:r>
              <a:rPr lang="en-US" sz="3200" b="1" dirty="0" smtClean="0">
                <a:solidFill>
                  <a:srgbClr val="C00000"/>
                </a:solidFill>
              </a:rPr>
              <a:t> </a:t>
            </a:r>
            <a:r>
              <a:rPr lang="en-US" sz="3200" dirty="0" smtClean="0"/>
              <a:t>Increased relevance of content</a:t>
            </a:r>
            <a:endParaRPr lang="en-US" sz="3200" dirty="0"/>
          </a:p>
        </p:txBody>
      </p:sp>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4262" y="1013137"/>
            <a:ext cx="2514600" cy="1720516"/>
          </a:xfrm>
          <a:prstGeom prst="rect">
            <a:avLst/>
          </a:prstGeom>
          <a:ln>
            <a:noFill/>
          </a:ln>
          <a:effectLst>
            <a:outerShdw blurRad="292100" dist="139700" dir="2700000" algn="tl" rotWithShape="0">
              <a:srgbClr val="333333">
                <a:alpha val="65000"/>
              </a:srgbClr>
            </a:outerShdw>
          </a:effectLst>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5204714"/>
            <a:ext cx="2514600" cy="1287655"/>
          </a:xfrm>
          <a:prstGeom prst="rect">
            <a:avLst/>
          </a:prstGeom>
          <a:ln>
            <a:noFill/>
          </a:ln>
          <a:effectLst>
            <a:outerShdw blurRad="292100" dist="139700" dir="2700000" algn="tl" rotWithShape="0">
              <a:srgbClr val="333333">
                <a:alpha val="65000"/>
              </a:srgbClr>
            </a:outerShdw>
          </a:effectLst>
        </p:spPr>
      </p:pic>
      <p:sp>
        <p:nvSpPr>
          <p:cNvPr id="35" name="TextBox 34"/>
          <p:cNvSpPr txBox="1"/>
          <p:nvPr/>
        </p:nvSpPr>
        <p:spPr>
          <a:xfrm>
            <a:off x="4183295" y="2307400"/>
            <a:ext cx="2081824" cy="400110"/>
          </a:xfrm>
          <a:prstGeom prst="rect">
            <a:avLst/>
          </a:prstGeom>
          <a:noFill/>
        </p:spPr>
        <p:txBody>
          <a:bodyPr wrap="square" rtlCol="0">
            <a:spAutoFit/>
          </a:bodyPr>
          <a:lstStyle/>
          <a:p>
            <a:pPr algn="r"/>
            <a:r>
              <a:rPr lang="en-US" sz="2000" dirty="0" smtClean="0"/>
              <a:t>NASA Engineers</a:t>
            </a:r>
            <a:endParaRPr lang="en-US" sz="2000" dirty="0"/>
          </a:p>
        </p:txBody>
      </p:sp>
      <p:sp>
        <p:nvSpPr>
          <p:cNvPr id="37" name="TextBox 36"/>
          <p:cNvSpPr txBox="1"/>
          <p:nvPr/>
        </p:nvSpPr>
        <p:spPr>
          <a:xfrm>
            <a:off x="3808711" y="4440252"/>
            <a:ext cx="2448806" cy="400110"/>
          </a:xfrm>
          <a:prstGeom prst="rect">
            <a:avLst/>
          </a:prstGeom>
          <a:noFill/>
        </p:spPr>
        <p:txBody>
          <a:bodyPr wrap="square" rtlCol="0">
            <a:spAutoFit/>
          </a:bodyPr>
          <a:lstStyle/>
          <a:p>
            <a:pPr algn="r"/>
            <a:r>
              <a:rPr lang="en-US" sz="2000" dirty="0" smtClean="0"/>
              <a:t>Ford Motor Company</a:t>
            </a:r>
            <a:endParaRPr lang="en-US" sz="2000" dirty="0"/>
          </a:p>
        </p:txBody>
      </p:sp>
      <p:sp>
        <p:nvSpPr>
          <p:cNvPr id="38" name="TextBox 37"/>
          <p:cNvSpPr txBox="1"/>
          <p:nvPr/>
        </p:nvSpPr>
        <p:spPr>
          <a:xfrm>
            <a:off x="4137268" y="6092259"/>
            <a:ext cx="2111132" cy="400110"/>
          </a:xfrm>
          <a:prstGeom prst="rect">
            <a:avLst/>
          </a:prstGeom>
          <a:noFill/>
        </p:spPr>
        <p:txBody>
          <a:bodyPr wrap="square" rtlCol="0">
            <a:spAutoFit/>
          </a:bodyPr>
          <a:lstStyle/>
          <a:p>
            <a:pPr algn="r"/>
            <a:r>
              <a:rPr lang="en-US" sz="2000" dirty="0" smtClean="0"/>
              <a:t>Doctors</a:t>
            </a:r>
            <a:endParaRPr lang="en-US" sz="2000"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9851" y="3269509"/>
            <a:ext cx="2511908" cy="1570853"/>
          </a:xfrm>
          <a:prstGeom prst="rect">
            <a:avLst/>
          </a:prstGeom>
        </p:spPr>
      </p:pic>
      <p:sp>
        <p:nvSpPr>
          <p:cNvPr id="4" name="Rectangle 3"/>
          <p:cNvSpPr/>
          <p:nvPr/>
        </p:nvSpPr>
        <p:spPr>
          <a:xfrm>
            <a:off x="3924222" y="3103753"/>
            <a:ext cx="2217784" cy="646331"/>
          </a:xfrm>
          <a:prstGeom prst="rect">
            <a:avLst/>
          </a:prstGeom>
        </p:spPr>
        <p:txBody>
          <a:bodyPr wrap="square">
            <a:spAutoFit/>
          </a:bodyPr>
          <a:lstStyle/>
          <a:p>
            <a:pPr fontAlgn="base">
              <a:spcBef>
                <a:spcPct val="0"/>
              </a:spcBef>
              <a:spcAft>
                <a:spcPct val="0"/>
              </a:spcAft>
            </a:pPr>
            <a:r>
              <a:rPr lang="en-US" b="1" i="1" dirty="0">
                <a:solidFill>
                  <a:srgbClr val="000000"/>
                </a:solidFill>
                <a:latin typeface="Calibri" pitchFamily="34" charset="0"/>
                <a:ea typeface="MS PGothic" pitchFamily="34" charset="-128"/>
                <a:cs typeface="Calibri" pitchFamily="34" charset="0"/>
                <a:sym typeface="Helvetica Neue" pitchFamily="17" charset="0"/>
              </a:rPr>
              <a:t>Why</a:t>
            </a:r>
            <a:r>
              <a:rPr lang="en-US" dirty="0">
                <a:solidFill>
                  <a:srgbClr val="000000"/>
                </a:solidFill>
                <a:latin typeface="Calibri" pitchFamily="34" charset="0"/>
                <a:ea typeface="MS PGothic" pitchFamily="34" charset="-128"/>
                <a:cs typeface="Calibri" pitchFamily="34" charset="0"/>
                <a:sym typeface="Helvetica Neue" pitchFamily="17" charset="0"/>
              </a:rPr>
              <a:t> students will learn this content</a:t>
            </a:r>
          </a:p>
        </p:txBody>
      </p:sp>
    </p:spTree>
    <p:extLst>
      <p:ext uri="{BB962C8B-B14F-4D97-AF65-F5344CB8AC3E}">
        <p14:creationId xmlns:p14="http://schemas.microsoft.com/office/powerpoint/2010/main" val="3545014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94" y="228600"/>
            <a:ext cx="8432590" cy="1924318"/>
          </a:xfrm>
        </p:spPr>
        <p:txBody>
          <a:bodyPr anchor="t" anchorCtr="0">
            <a:noAutofit/>
          </a:bodyPr>
          <a:lstStyle/>
          <a:p>
            <a:pPr>
              <a:spcBef>
                <a:spcPts val="0"/>
              </a:spcBef>
              <a:spcAft>
                <a:spcPts val="1800"/>
              </a:spcAft>
            </a:pPr>
            <a:r>
              <a:rPr lang="en-US" sz="3200" b="1" dirty="0" smtClean="0">
                <a:solidFill>
                  <a:srgbClr val="2121FF"/>
                </a:solidFill>
              </a:rPr>
              <a:t>Relationships</a:t>
            </a:r>
            <a:r>
              <a:rPr lang="en-US" sz="3200" dirty="0" smtClean="0"/>
              <a:t>:</a:t>
            </a:r>
            <a:r>
              <a:rPr lang="en-US" sz="3200" b="1" dirty="0" smtClean="0">
                <a:solidFill>
                  <a:srgbClr val="C00000"/>
                </a:solidFill>
              </a:rPr>
              <a:t> </a:t>
            </a:r>
            <a:r>
              <a:rPr lang="en-US" sz="3200" dirty="0" smtClean="0"/>
              <a:t>Increased availability of resources</a:t>
            </a:r>
            <a:br>
              <a:rPr lang="en-US" sz="3200" dirty="0" smtClean="0"/>
            </a:br>
            <a:r>
              <a:rPr lang="en-US" sz="1800" dirty="0"/>
              <a:t>“It is essential that teachers first establish a close, trusting relationship with students.” – Framework for Quality Learning</a:t>
            </a:r>
            <a:br>
              <a:rPr lang="en-US" sz="1800" dirty="0"/>
            </a:br>
            <a:endParaRPr lang="en-US" sz="1800" dirty="0"/>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5154" y="4093419"/>
            <a:ext cx="2895600" cy="2195141"/>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154" y="1473907"/>
            <a:ext cx="2696673" cy="1800029"/>
          </a:xfrm>
          <a:prstGeom prst="rect">
            <a:avLst/>
          </a:prstGeom>
        </p:spPr>
      </p:pic>
      <p:sp>
        <p:nvSpPr>
          <p:cNvPr id="39" name="TextBox 38"/>
          <p:cNvSpPr txBox="1"/>
          <p:nvPr/>
        </p:nvSpPr>
        <p:spPr>
          <a:xfrm>
            <a:off x="5562600" y="6288560"/>
            <a:ext cx="3200400" cy="400110"/>
          </a:xfrm>
          <a:prstGeom prst="rect">
            <a:avLst/>
          </a:prstGeom>
          <a:noFill/>
        </p:spPr>
        <p:txBody>
          <a:bodyPr wrap="square" rtlCol="0">
            <a:spAutoFit/>
          </a:bodyPr>
          <a:lstStyle/>
          <a:p>
            <a:pPr algn="ctr"/>
            <a:r>
              <a:rPr lang="en-US" sz="2000" dirty="0" smtClean="0"/>
              <a:t>Learning Spaces</a:t>
            </a:r>
            <a:endParaRPr lang="en-US" sz="2000" dirty="0"/>
          </a:p>
        </p:txBody>
      </p:sp>
      <p:sp>
        <p:nvSpPr>
          <p:cNvPr id="40" name="TextBox 39"/>
          <p:cNvSpPr txBox="1"/>
          <p:nvPr/>
        </p:nvSpPr>
        <p:spPr>
          <a:xfrm>
            <a:off x="5562600" y="3273936"/>
            <a:ext cx="3200400" cy="400110"/>
          </a:xfrm>
          <a:prstGeom prst="rect">
            <a:avLst/>
          </a:prstGeom>
          <a:noFill/>
        </p:spPr>
        <p:txBody>
          <a:bodyPr wrap="square" rtlCol="0">
            <a:spAutoFit/>
          </a:bodyPr>
          <a:lstStyle/>
          <a:p>
            <a:pPr algn="ctr"/>
            <a:r>
              <a:rPr lang="en-US" sz="2000" dirty="0" smtClean="0"/>
              <a:t>Learning Technologies</a:t>
            </a:r>
            <a:endParaRPr lang="en-US" sz="2000" dirty="0"/>
          </a:p>
        </p:txBody>
      </p:sp>
      <p:grpSp>
        <p:nvGrpSpPr>
          <p:cNvPr id="63" name="Group 62"/>
          <p:cNvGrpSpPr/>
          <p:nvPr/>
        </p:nvGrpSpPr>
        <p:grpSpPr>
          <a:xfrm>
            <a:off x="339227" y="1061303"/>
            <a:ext cx="5065170" cy="5761528"/>
            <a:chOff x="2707231" y="1271464"/>
            <a:chExt cx="5065170" cy="5761528"/>
          </a:xfrm>
        </p:grpSpPr>
        <p:sp>
          <p:nvSpPr>
            <p:cNvPr id="64" name="AutoShape 5"/>
            <p:cNvSpPr>
              <a:spLocks/>
            </p:cNvSpPr>
            <p:nvPr/>
          </p:nvSpPr>
          <p:spPr bwMode="auto">
            <a:xfrm>
              <a:off x="3068723" y="4215490"/>
              <a:ext cx="4703678" cy="571500"/>
            </a:xfrm>
            <a:prstGeom prst="rightArrow">
              <a:avLst>
                <a:gd name="adj1" fmla="val 46880"/>
                <a:gd name="adj2" fmla="val 122691"/>
              </a:avLst>
            </a:prstGeom>
            <a:gradFill rotWithShape="0">
              <a:gsLst>
                <a:gs pos="100000">
                  <a:srgbClr val="09FF09">
                    <a:alpha val="25000"/>
                  </a:srgbClr>
                </a:gs>
                <a:gs pos="0">
                  <a:srgbClr val="FFFFFF">
                    <a:alpha val="25000"/>
                  </a:srgbClr>
                </a:gs>
                <a:gs pos="100000">
                  <a:srgbClr val="00FF00"/>
                </a:gs>
              </a:gsLst>
              <a:lin ang="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5" name="Rectangle 6"/>
            <p:cNvSpPr>
              <a:spLocks/>
            </p:cNvSpPr>
            <p:nvPr/>
          </p:nvSpPr>
          <p:spPr bwMode="auto">
            <a:xfrm>
              <a:off x="3336635" y="4346642"/>
              <a:ext cx="319794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R</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Italic" charset="0"/>
                </a:rPr>
                <a:t>elevance</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 of content</a:t>
              </a:r>
            </a:p>
          </p:txBody>
        </p:sp>
        <p:sp>
          <p:nvSpPr>
            <p:cNvPr id="66" name="Line 10"/>
            <p:cNvSpPr>
              <a:spLocks noChangeShapeType="1"/>
            </p:cNvSpPr>
            <p:nvPr/>
          </p:nvSpPr>
          <p:spPr bwMode="auto">
            <a:xfrm flipV="1">
              <a:off x="4217303" y="2999937"/>
              <a:ext cx="1971227" cy="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grpSp>
          <p:nvGrpSpPr>
            <p:cNvPr id="67" name="Group 66"/>
            <p:cNvGrpSpPr/>
            <p:nvPr/>
          </p:nvGrpSpPr>
          <p:grpSpPr>
            <a:xfrm>
              <a:off x="2707231" y="1271464"/>
              <a:ext cx="526852" cy="3113691"/>
              <a:chOff x="2795154" y="1422591"/>
              <a:chExt cx="526852" cy="3113691"/>
            </a:xfrm>
          </p:grpSpPr>
          <p:sp>
            <p:nvSpPr>
              <p:cNvPr id="82" name="AutoShape 11"/>
              <p:cNvSpPr>
                <a:spLocks/>
              </p:cNvSpPr>
              <p:nvPr/>
            </p:nvSpPr>
            <p:spPr bwMode="auto">
              <a:xfrm rot="16200000">
                <a:off x="1527138" y="2741415"/>
                <a:ext cx="3062883" cy="526852"/>
              </a:xfrm>
              <a:custGeom>
                <a:avLst/>
                <a:gdLst>
                  <a:gd name="T0" fmla="*/ 0 w 21600"/>
                  <a:gd name="T1" fmla="*/ 6339425 h 21600"/>
                  <a:gd name="T2" fmla="*/ 683847400 w 21600"/>
                  <a:gd name="T3" fmla="*/ 6339425 h 21600"/>
                  <a:gd name="T4" fmla="*/ 683847400 w 21600"/>
                  <a:gd name="T5" fmla="*/ 0 h 21600"/>
                  <a:gd name="T6" fmla="*/ 878500334 w 21600"/>
                  <a:gd name="T7" fmla="*/ 12996539 h 21600"/>
                  <a:gd name="T8" fmla="*/ 683847400 w 21600"/>
                  <a:gd name="T9" fmla="*/ 25993078 h 21600"/>
                  <a:gd name="T10" fmla="*/ 683847400 w 21600"/>
                  <a:gd name="T11" fmla="*/ 19653653 h 21600"/>
                  <a:gd name="T12" fmla="*/ 0 w 21600"/>
                  <a:gd name="T13" fmla="*/ 19653653 h 21600"/>
                  <a:gd name="T14" fmla="*/ 0 w 21600"/>
                  <a:gd name="T15" fmla="*/ 6339425 h 21600"/>
                  <a:gd name="T16" fmla="*/ 0 w 21600"/>
                  <a:gd name="T17" fmla="*/ 6339425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268"/>
                    </a:moveTo>
                    <a:lnTo>
                      <a:pt x="16814" y="5268"/>
                    </a:lnTo>
                    <a:lnTo>
                      <a:pt x="16814" y="0"/>
                    </a:lnTo>
                    <a:lnTo>
                      <a:pt x="21600" y="10800"/>
                    </a:lnTo>
                    <a:lnTo>
                      <a:pt x="16814" y="21600"/>
                    </a:lnTo>
                    <a:lnTo>
                      <a:pt x="16814" y="16332"/>
                    </a:lnTo>
                    <a:lnTo>
                      <a:pt x="0" y="16332"/>
                    </a:lnTo>
                    <a:lnTo>
                      <a:pt x="0" y="5268"/>
                    </a:lnTo>
                    <a:close/>
                    <a:moveTo>
                      <a:pt x="0" y="5268"/>
                    </a:moveTo>
                  </a:path>
                </a:pathLst>
              </a:custGeom>
              <a:gradFill rotWithShape="0">
                <a:gsLst>
                  <a:gs pos="0">
                    <a:srgbClr val="FF0000">
                      <a:alpha val="25000"/>
                    </a:srgbClr>
                  </a:gs>
                  <a:gs pos="100000">
                    <a:srgbClr val="FFFFFF">
                      <a:alpha val="25000"/>
                    </a:srgbClr>
                  </a:gs>
                </a:gsLst>
                <a:lin ang="540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83" name="AutoShape 12"/>
              <p:cNvSpPr>
                <a:spLocks/>
              </p:cNvSpPr>
              <p:nvPr/>
            </p:nvSpPr>
            <p:spPr bwMode="auto">
              <a:xfrm rot="16200000">
                <a:off x="1585014" y="2741952"/>
                <a:ext cx="2924473" cy="285751"/>
              </a:xfrm>
              <a:custGeom>
                <a:avLst/>
                <a:gdLst>
                  <a:gd name="T0" fmla="*/ 0 w 21600"/>
                  <a:gd name="T1" fmla="*/ 0 h 21600"/>
                  <a:gd name="T2" fmla="*/ 21600 w 21600"/>
                  <a:gd name="T3" fmla="*/ 21600 h 21600"/>
                </a:gdLst>
                <a:ahLst/>
                <a:cxnLst/>
                <a:rect l="T0" t="T1" r="T2" b="T3"/>
                <a:pathLst>
                  <a:path w="21600" h="21600">
                    <a:moveTo>
                      <a:pt x="0" y="0"/>
                    </a:moveTo>
                    <a:lnTo>
                      <a:pt x="21600" y="0"/>
                    </a:lnTo>
                    <a:lnTo>
                      <a:pt x="21600" y="21600"/>
                    </a:lnTo>
                    <a:lnTo>
                      <a:pt x="0" y="21600"/>
                    </a:lnTo>
                    <a:lnTo>
                      <a:pt x="0" y="0"/>
                    </a:lnTo>
                    <a:close/>
                    <a:moveTo>
                      <a:pt x="0" y="0"/>
                    </a:move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smtClean="0">
                    <a:solidFill>
                      <a:schemeClr val="tx1">
                        <a:lumMod val="50000"/>
                        <a:lumOff val="50000"/>
                      </a:schemeClr>
                    </a:solidFill>
                    <a:latin typeface="Calibri" pitchFamily="34" charset="0"/>
                    <a:ea typeface="MS PGothic" pitchFamily="34" charset="-128"/>
                    <a:cs typeface="Calibri" pitchFamily="34" charset="0"/>
                    <a:sym typeface="Calibri Bold Italic" charset="0"/>
                  </a:rPr>
                  <a:t>Rigor</a:t>
                </a:r>
                <a:r>
                  <a:rPr lang="en-US" sz="1600" b="1" dirty="0" smtClean="0">
                    <a:solidFill>
                      <a:schemeClr val="tx1">
                        <a:lumMod val="50000"/>
                        <a:lumOff val="50000"/>
                      </a:schemeClr>
                    </a:solidFill>
                    <a:latin typeface="Calibri" pitchFamily="34" charset="0"/>
                    <a:ea typeface="MS PGothic" pitchFamily="34" charset="-128"/>
                    <a:cs typeface="Calibri" pitchFamily="34" charset="0"/>
                    <a:sym typeface="Calibri Bold" charset="0"/>
                  </a:rPr>
                  <a:t> </a:t>
                </a:r>
                <a:r>
                  <a:rPr lang="en-US" sz="1600" b="1" dirty="0">
                    <a:solidFill>
                      <a:schemeClr val="tx1">
                        <a:lumMod val="50000"/>
                        <a:lumOff val="50000"/>
                      </a:schemeClr>
                    </a:solidFill>
                    <a:latin typeface="Calibri" pitchFamily="34" charset="0"/>
                    <a:ea typeface="MS PGothic" pitchFamily="34" charset="-128"/>
                    <a:cs typeface="Calibri" pitchFamily="34" charset="0"/>
                    <a:sym typeface="Calibri Bold" charset="0"/>
                  </a:rPr>
                  <a:t>of curriculum</a:t>
                </a:r>
              </a:p>
            </p:txBody>
          </p:sp>
        </p:grpSp>
        <p:sp>
          <p:nvSpPr>
            <p:cNvPr id="68" name="Line 13"/>
            <p:cNvSpPr>
              <a:spLocks noChangeShapeType="1"/>
            </p:cNvSpPr>
            <p:nvPr/>
          </p:nvSpPr>
          <p:spPr bwMode="auto">
            <a:xfrm>
              <a:off x="3006213" y="1794429"/>
              <a:ext cx="1211090" cy="1205508"/>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69" name="Oval 14"/>
            <p:cNvSpPr>
              <a:spLocks/>
            </p:cNvSpPr>
            <p:nvPr/>
          </p:nvSpPr>
          <p:spPr bwMode="auto">
            <a:xfrm>
              <a:off x="2760647" y="4277999"/>
              <a:ext cx="437555" cy="437555"/>
            </a:xfrm>
            <a:prstGeom prst="ellipse">
              <a:avLst/>
            </a:prstGeom>
            <a:gradFill rotWithShape="0">
              <a:gsLst>
                <a:gs pos="0">
                  <a:srgbClr val="000000"/>
                </a:gs>
                <a:gs pos="100000">
                  <a:srgbClr val="333333"/>
                </a:gs>
              </a:gsLst>
              <a:lin ang="12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0" name="Oval 15"/>
            <p:cNvSpPr>
              <a:spLocks/>
            </p:cNvSpPr>
            <p:nvPr/>
          </p:nvSpPr>
          <p:spPr bwMode="auto">
            <a:xfrm>
              <a:off x="5819065" y="5590661"/>
              <a:ext cx="732234" cy="285750"/>
            </a:xfrm>
            <a:prstGeom prst="ellipse">
              <a:avLst/>
            </a:prstGeom>
            <a:gradFill rotWithShape="0">
              <a:gsLst>
                <a:gs pos="0">
                  <a:srgbClr val="7F7F7F"/>
                </a:gs>
                <a:gs pos="100000">
                  <a:srgbClr val="FFFFFF"/>
                </a:gs>
              </a:gsLst>
              <a:path path="rect">
                <a:fillToRect l="50000" t="50000" r="50000" b="50000"/>
              </a:path>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1" name="Line 16"/>
            <p:cNvSpPr>
              <a:spLocks noChangeShapeType="1"/>
            </p:cNvSpPr>
            <p:nvPr/>
          </p:nvSpPr>
          <p:spPr bwMode="auto">
            <a:xfrm>
              <a:off x="5003115" y="4534728"/>
              <a:ext cx="1185415" cy="12043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2" name="Line 21"/>
            <p:cNvSpPr>
              <a:spLocks noChangeShapeType="1"/>
            </p:cNvSpPr>
            <p:nvPr/>
          </p:nvSpPr>
          <p:spPr bwMode="auto">
            <a:xfrm rot="10800000">
              <a:off x="4216184" y="2999937"/>
              <a:ext cx="1118" cy="273639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3" name="Line 22"/>
            <p:cNvSpPr>
              <a:spLocks noChangeShapeType="1"/>
            </p:cNvSpPr>
            <p:nvPr/>
          </p:nvSpPr>
          <p:spPr bwMode="auto">
            <a:xfrm rot="10800000" flipH="1">
              <a:off x="6188531" y="2955289"/>
              <a:ext cx="0" cy="278383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4" name="Line 23"/>
            <p:cNvSpPr>
              <a:spLocks noChangeShapeType="1"/>
            </p:cNvSpPr>
            <p:nvPr/>
          </p:nvSpPr>
          <p:spPr bwMode="auto">
            <a:xfrm>
              <a:off x="4216185" y="5736327"/>
              <a:ext cx="1972345" cy="27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5" name="Line 24"/>
            <p:cNvSpPr>
              <a:spLocks noChangeShapeType="1"/>
            </p:cNvSpPr>
            <p:nvPr/>
          </p:nvSpPr>
          <p:spPr bwMode="auto">
            <a:xfrm>
              <a:off x="5010929" y="1804475"/>
              <a:ext cx="1177601" cy="119546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6" name="Line 25"/>
            <p:cNvSpPr>
              <a:spLocks noChangeShapeType="1"/>
            </p:cNvSpPr>
            <p:nvPr/>
          </p:nvSpPr>
          <p:spPr bwMode="auto">
            <a:xfrm>
              <a:off x="3028538" y="1794429"/>
              <a:ext cx="1982391" cy="10046"/>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7" name="Oval 26"/>
            <p:cNvSpPr>
              <a:spLocks/>
            </p:cNvSpPr>
            <p:nvPr/>
          </p:nvSpPr>
          <p:spPr bwMode="auto">
            <a:xfrm>
              <a:off x="5698514" y="2513269"/>
              <a:ext cx="973336" cy="973336"/>
            </a:xfrm>
            <a:prstGeom prst="ellipse">
              <a:avLst/>
            </a:prstGeom>
            <a:gradFill rotWithShape="0">
              <a:gsLst>
                <a:gs pos="0">
                  <a:srgbClr val="FFFF00"/>
                </a:gs>
                <a:gs pos="100000">
                  <a:srgbClr val="FFFFFF"/>
                </a:gs>
              </a:gsLst>
              <a:lin ang="20520000" scaled="1"/>
            </a:gradFill>
            <a:ln w="25400">
              <a:solidFill>
                <a:schemeClr val="tx1"/>
              </a:solidFill>
              <a:miter lim="800000"/>
              <a:headEnd/>
              <a:tailEnd/>
            </a:ln>
          </p:spPr>
          <p:txBody>
            <a:bodyPr lIns="0" tIns="0" rIns="0" bIns="0" anchor="ctr"/>
            <a:lstStyle/>
            <a:p>
              <a:pPr algn="ctr" fontAlgn="base">
                <a:spcBef>
                  <a:spcPct val="0"/>
                </a:spcBef>
                <a:spcAft>
                  <a:spcPct val="0"/>
                </a:spcAft>
              </a:pPr>
              <a:r>
                <a:rPr lang="en-US" sz="1100" b="1" dirty="0">
                  <a:solidFill>
                    <a:srgbClr val="000000"/>
                  </a:solidFill>
                  <a:latin typeface="Calibri" pitchFamily="34" charset="0"/>
                  <a:ea typeface="MS PGothic" pitchFamily="34" charset="-128"/>
                  <a:cs typeface="Calibri" pitchFamily="34" charset="0"/>
                  <a:sym typeface="Helvetica Neue" pitchFamily="17" charset="0"/>
                </a:rPr>
                <a:t>Quality Learning Experience </a:t>
              </a:r>
              <a:r>
                <a:rPr lang="en-US" sz="1100" dirty="0">
                  <a:solidFill>
                    <a:srgbClr val="000000"/>
                  </a:solidFill>
                  <a:latin typeface="Calibri" pitchFamily="34" charset="0"/>
                  <a:ea typeface="MS PGothic" pitchFamily="34" charset="-128"/>
                  <a:cs typeface="Calibri" pitchFamily="34" charset="0"/>
                  <a:sym typeface="Helvetica Neue" pitchFamily="17" charset="0"/>
                </a:rPr>
                <a:t>for one learner</a:t>
              </a:r>
            </a:p>
          </p:txBody>
        </p:sp>
        <p:sp>
          <p:nvSpPr>
            <p:cNvPr id="78" name="Line 27"/>
            <p:cNvSpPr>
              <a:spLocks noChangeShapeType="1"/>
            </p:cNvSpPr>
            <p:nvPr/>
          </p:nvSpPr>
          <p:spPr bwMode="auto">
            <a:xfrm rot="10800000" flipH="1">
              <a:off x="5010929" y="1795545"/>
              <a:ext cx="0" cy="2732484"/>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79" name="Freeform 18"/>
            <p:cNvSpPr>
              <a:spLocks/>
            </p:cNvSpPr>
            <p:nvPr/>
          </p:nvSpPr>
          <p:spPr bwMode="auto">
            <a:xfrm rot="2700000">
              <a:off x="2532924" y="5275975"/>
              <a:ext cx="2987182" cy="526852"/>
            </a:xfrm>
            <a:custGeom>
              <a:avLst/>
              <a:gdLst>
                <a:gd name="T0" fmla="*/ 2147483647 w 21600"/>
                <a:gd name="T1" fmla="*/ 681781583 h 21600"/>
                <a:gd name="T2" fmla="*/ 2147483647 w 21600"/>
                <a:gd name="T3" fmla="*/ 901695062 h 21600"/>
                <a:gd name="T4" fmla="*/ 2147483647 w 21600"/>
                <a:gd name="T5" fmla="*/ 450847531 h 21600"/>
                <a:gd name="T6" fmla="*/ 2147483647 w 21600"/>
                <a:gd name="T7" fmla="*/ 0 h 21600"/>
                <a:gd name="T8" fmla="*/ 2147483647 w 21600"/>
                <a:gd name="T9" fmla="*/ 219913479 h 21600"/>
                <a:gd name="T10" fmla="*/ 0 w 21600"/>
                <a:gd name="T11" fmla="*/ 219913479 h 21600"/>
                <a:gd name="T12" fmla="*/ 0 w 21600"/>
                <a:gd name="T13" fmla="*/ 681781583 h 21600"/>
                <a:gd name="T14" fmla="*/ 2147483647 w 21600"/>
                <a:gd name="T15" fmla="*/ 681781583 h 21600"/>
                <a:gd name="T16" fmla="*/ 2147483647 w 21600"/>
                <a:gd name="T17" fmla="*/ 681781583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16470" y="16332"/>
                  </a:moveTo>
                  <a:lnTo>
                    <a:pt x="16470" y="21600"/>
                  </a:lnTo>
                  <a:lnTo>
                    <a:pt x="21600" y="10800"/>
                  </a:lnTo>
                  <a:lnTo>
                    <a:pt x="16470" y="0"/>
                  </a:lnTo>
                  <a:lnTo>
                    <a:pt x="16470" y="5268"/>
                  </a:lnTo>
                  <a:lnTo>
                    <a:pt x="0" y="5268"/>
                  </a:lnTo>
                  <a:lnTo>
                    <a:pt x="0" y="16332"/>
                  </a:lnTo>
                  <a:lnTo>
                    <a:pt x="16470" y="16332"/>
                  </a:lnTo>
                  <a:close/>
                  <a:moveTo>
                    <a:pt x="16470" y="16332"/>
                  </a:moveTo>
                </a:path>
              </a:pathLst>
            </a:custGeom>
            <a:gradFill rotWithShape="0">
              <a:gsLst>
                <a:gs pos="0">
                  <a:srgbClr val="FFFFFF"/>
                </a:gs>
                <a:gs pos="100000">
                  <a:srgbClr val="0000FF"/>
                </a:gs>
              </a:gsLst>
              <a:lin ang="2700000" scaled="1"/>
            </a:gradFill>
            <a:ln w="25400" cap="flat">
              <a:solidFill>
                <a:schemeClr val="tx1"/>
              </a:solidFill>
              <a:prstDash val="solid"/>
              <a:miter lim="800000"/>
              <a:headEnd type="none" w="med" len="med"/>
              <a:tailEnd type="none" w="med" len="med"/>
            </a:ln>
          </p:spPr>
          <p:txBody>
            <a:bodyPr lIns="0" tIns="0" rIns="0" bIns="0" anchor="ctr" anchorCtr="0"/>
            <a:lstStyle/>
            <a:p>
              <a:pPr fontAlgn="base">
                <a:spcBef>
                  <a:spcPct val="0"/>
                </a:spcBef>
                <a:spcAft>
                  <a:spcPct val="0"/>
                </a:spcAft>
              </a:pPr>
              <a:endParaRPr lang="en-US" sz="1600" b="1" spc="-60" dirty="0">
                <a:solidFill>
                  <a:srgbClr val="000000"/>
                </a:solidFill>
                <a:latin typeface="Calibri" pitchFamily="34" charset="0"/>
                <a:cs typeface="Calibri" pitchFamily="34" charset="0"/>
                <a:sym typeface="GillSans" charset="0"/>
              </a:endParaRPr>
            </a:p>
          </p:txBody>
        </p:sp>
        <p:sp>
          <p:nvSpPr>
            <p:cNvPr id="80" name="Oval 19"/>
            <p:cNvSpPr>
              <a:spLocks/>
            </p:cNvSpPr>
            <p:nvPr/>
          </p:nvSpPr>
          <p:spPr bwMode="auto">
            <a:xfrm>
              <a:off x="2876733" y="4385154"/>
              <a:ext cx="258961" cy="258961"/>
            </a:xfrm>
            <a:prstGeom prst="ellipse">
              <a:avLst/>
            </a:prstGeom>
            <a:gradFill rotWithShape="0">
              <a:gsLst>
                <a:gs pos="0">
                  <a:srgbClr val="FFFFFF"/>
                </a:gs>
                <a:gs pos="100000">
                  <a:srgbClr val="E8E9FD"/>
                </a:gs>
              </a:gsLst>
              <a:lin ang="2700000" scaled="1"/>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81" name="Rectangle 20"/>
            <p:cNvSpPr>
              <a:spLocks/>
            </p:cNvSpPr>
            <p:nvPr/>
          </p:nvSpPr>
          <p:spPr bwMode="auto">
            <a:xfrm rot="2700000">
              <a:off x="2579621" y="5299915"/>
              <a:ext cx="270569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spc="-60" dirty="0">
                  <a:solidFill>
                    <a:srgbClr val="000000"/>
                  </a:solidFill>
                  <a:latin typeface="Calibri" pitchFamily="34" charset="0"/>
                  <a:ea typeface="MS PGothic" pitchFamily="34" charset="-128"/>
                  <a:cs typeface="Calibri" pitchFamily="34" charset="0"/>
                  <a:sym typeface="Calibri Bold Italic" charset="0"/>
                </a:rPr>
                <a:t>Relationships</a:t>
              </a:r>
              <a:r>
                <a:rPr lang="en-US" sz="1600" b="1" spc="-60" dirty="0">
                  <a:solidFill>
                    <a:srgbClr val="000000"/>
                  </a:solidFill>
                  <a:latin typeface="Calibri" pitchFamily="34" charset="0"/>
                  <a:ea typeface="MS PGothic" pitchFamily="34" charset="-128"/>
                  <a:cs typeface="Calibri" pitchFamily="34" charset="0"/>
                  <a:sym typeface="Calibri Bold" charset="0"/>
                </a:rPr>
                <a:t> to learning resources</a:t>
              </a:r>
            </a:p>
          </p:txBody>
        </p:sp>
      </p:grpSp>
      <p:sp>
        <p:nvSpPr>
          <p:cNvPr id="3" name="Rectangle 2"/>
          <p:cNvSpPr/>
          <p:nvPr/>
        </p:nvSpPr>
        <p:spPr>
          <a:xfrm>
            <a:off x="2806133" y="5672112"/>
            <a:ext cx="3358121" cy="923330"/>
          </a:xfrm>
          <a:prstGeom prst="rect">
            <a:avLst/>
          </a:prstGeom>
        </p:spPr>
        <p:txBody>
          <a:bodyPr wrap="square">
            <a:spAutoFit/>
          </a:bodyPr>
          <a:lstStyle/>
          <a:p>
            <a:pPr fontAlgn="base">
              <a:spcBef>
                <a:spcPct val="0"/>
              </a:spcBef>
              <a:spcAft>
                <a:spcPct val="0"/>
              </a:spcAft>
            </a:pPr>
            <a:r>
              <a:rPr lang="en-US" b="1" i="1" dirty="0">
                <a:solidFill>
                  <a:srgbClr val="000000"/>
                </a:solidFill>
                <a:latin typeface="Calibri" pitchFamily="34" charset="0"/>
                <a:ea typeface="MS PGothic" pitchFamily="34" charset="-128"/>
                <a:cs typeface="Calibri" pitchFamily="34" charset="0"/>
                <a:sym typeface="Helvetica Neue" pitchFamily="17" charset="0"/>
              </a:rPr>
              <a:t>What students will use</a:t>
            </a:r>
            <a:r>
              <a:rPr lang="en-US" dirty="0">
                <a:solidFill>
                  <a:srgbClr val="000000"/>
                </a:solidFill>
                <a:latin typeface="Calibri" pitchFamily="34" charset="0"/>
                <a:ea typeface="MS PGothic" pitchFamily="34" charset="-128"/>
                <a:cs typeface="Calibri" pitchFamily="34" charset="0"/>
                <a:sym typeface="Helvetica Neue" pitchFamily="17" charset="0"/>
              </a:rPr>
              <a:t> to </a:t>
            </a:r>
            <a:br>
              <a:rPr lang="en-US" dirty="0">
                <a:solidFill>
                  <a:srgbClr val="000000"/>
                </a:solidFill>
                <a:latin typeface="Calibri" pitchFamily="34" charset="0"/>
                <a:ea typeface="MS PGothic" pitchFamily="34" charset="-128"/>
                <a:cs typeface="Calibri" pitchFamily="34" charset="0"/>
                <a:sym typeface="Helvetica Neue" pitchFamily="17" charset="0"/>
              </a:rPr>
            </a:br>
            <a:r>
              <a:rPr lang="en-US" dirty="0">
                <a:solidFill>
                  <a:srgbClr val="000000"/>
                </a:solidFill>
                <a:latin typeface="Calibri" pitchFamily="34" charset="0"/>
                <a:ea typeface="MS PGothic" pitchFamily="34" charset="-128"/>
                <a:cs typeface="Calibri" pitchFamily="34" charset="0"/>
                <a:sym typeface="Helvetica Neue" pitchFamily="17" charset="0"/>
              </a:rPr>
              <a:t>learn (as well as </a:t>
            </a:r>
            <a:r>
              <a:rPr lang="en-US" i="1" dirty="0">
                <a:solidFill>
                  <a:srgbClr val="000000"/>
                </a:solidFill>
                <a:latin typeface="Calibri" pitchFamily="34" charset="0"/>
                <a:ea typeface="MS PGothic" pitchFamily="34" charset="-128"/>
                <a:cs typeface="Calibri" pitchFamily="34" charset="0"/>
                <a:sym typeface="Helvetica Neue" pitchFamily="17" charset="0"/>
              </a:rPr>
              <a:t>when</a:t>
            </a:r>
            <a:r>
              <a:rPr lang="en-US" dirty="0">
                <a:solidFill>
                  <a:srgbClr val="000000"/>
                </a:solidFill>
                <a:latin typeface="Calibri" pitchFamily="34" charset="0"/>
                <a:ea typeface="MS PGothic" pitchFamily="34" charset="-128"/>
                <a:cs typeface="Calibri" pitchFamily="34" charset="0"/>
                <a:sym typeface="Helvetica Neue" pitchFamily="17" charset="0"/>
              </a:rPr>
              <a:t>, </a:t>
            </a:r>
            <a:r>
              <a:rPr lang="en-US" i="1" dirty="0">
                <a:solidFill>
                  <a:srgbClr val="000000"/>
                </a:solidFill>
                <a:latin typeface="Calibri" pitchFamily="34" charset="0"/>
                <a:ea typeface="MS PGothic" pitchFamily="34" charset="-128"/>
                <a:cs typeface="Calibri" pitchFamily="34" charset="0"/>
                <a:sym typeface="Helvetica Neue" pitchFamily="17" charset="0"/>
              </a:rPr>
              <a:t>where</a:t>
            </a:r>
            <a:r>
              <a:rPr lang="en-US" dirty="0">
                <a:solidFill>
                  <a:srgbClr val="000000"/>
                </a:solidFill>
                <a:latin typeface="Calibri" pitchFamily="34" charset="0"/>
                <a:ea typeface="MS PGothic" pitchFamily="34" charset="-128"/>
                <a:cs typeface="Calibri" pitchFamily="34" charset="0"/>
                <a:sym typeface="Helvetica Neue" pitchFamily="17" charset="0"/>
              </a:rPr>
              <a:t>, and </a:t>
            </a:r>
            <a:r>
              <a:rPr lang="en-US" i="1" dirty="0">
                <a:solidFill>
                  <a:srgbClr val="000000"/>
                </a:solidFill>
                <a:latin typeface="Calibri" pitchFamily="34" charset="0"/>
                <a:ea typeface="MS PGothic" pitchFamily="34" charset="-128"/>
                <a:cs typeface="Calibri" pitchFamily="34" charset="0"/>
                <a:sym typeface="Helvetica Neue" pitchFamily="17" charset="0"/>
              </a:rPr>
              <a:t>with whom</a:t>
            </a:r>
            <a:r>
              <a:rPr lang="en-US" dirty="0">
                <a:solidFill>
                  <a:srgbClr val="000000"/>
                </a:solidFill>
                <a:latin typeface="Calibri" pitchFamily="34" charset="0"/>
                <a:ea typeface="MS PGothic" pitchFamily="34" charset="-128"/>
                <a:cs typeface="Calibri" pitchFamily="34" charset="0"/>
                <a:sym typeface="Helvetica Neue" pitchFamily="17" charset="0"/>
              </a:rPr>
              <a:t>)</a:t>
            </a:r>
          </a:p>
        </p:txBody>
      </p:sp>
    </p:spTree>
    <p:extLst>
      <p:ext uri="{BB962C8B-B14F-4D97-AF65-F5344CB8AC3E}">
        <p14:creationId xmlns:p14="http://schemas.microsoft.com/office/powerpoint/2010/main" val="2730287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800600"/>
          </a:xfrm>
        </p:spPr>
        <p:txBody>
          <a:bodyPr>
            <a:normAutofit/>
          </a:bodyPr>
          <a:lstStyle/>
          <a:p>
            <a:pPr marL="0" indent="0">
              <a:buNone/>
            </a:pPr>
            <a:r>
              <a:rPr lang="en-US" u="sng" dirty="0" smtClean="0"/>
              <a:t>Session 1</a:t>
            </a:r>
            <a:r>
              <a:rPr lang="en-US" dirty="0" smtClean="0"/>
              <a:t>: </a:t>
            </a:r>
            <a:r>
              <a:rPr lang="en-US" i="1" dirty="0" smtClean="0"/>
              <a:t>Science</a:t>
            </a:r>
            <a:r>
              <a:rPr lang="en-US" dirty="0" smtClean="0"/>
              <a:t> – Shifting spaces, tools, and pedagogy to change learning</a:t>
            </a:r>
          </a:p>
          <a:p>
            <a:pPr marL="0" indent="0">
              <a:buNone/>
            </a:pPr>
            <a:endParaRPr lang="en-US" dirty="0"/>
          </a:p>
          <a:p>
            <a:pPr marL="0" indent="0">
              <a:buNone/>
            </a:pPr>
            <a:r>
              <a:rPr lang="en-US" u="sng" dirty="0" smtClean="0"/>
              <a:t>Session 2</a:t>
            </a:r>
            <a:r>
              <a:rPr lang="en-US" dirty="0" smtClean="0"/>
              <a:t>: </a:t>
            </a:r>
            <a:r>
              <a:rPr lang="en-US" i="1" dirty="0" smtClean="0"/>
              <a:t>Library &amp; Literacy </a:t>
            </a:r>
            <a:r>
              <a:rPr lang="en-US" dirty="0" smtClean="0"/>
              <a:t>– Shifting spaces for students to go and connect, search, and communicate</a:t>
            </a:r>
          </a:p>
          <a:p>
            <a:pPr marL="0" indent="0">
              <a:buNone/>
            </a:pPr>
            <a:endParaRPr lang="en-US" dirty="0" smtClean="0"/>
          </a:p>
          <a:p>
            <a:pPr marL="0" indent="0">
              <a:buNone/>
            </a:pPr>
            <a:r>
              <a:rPr lang="en-US" u="sng" dirty="0" smtClean="0"/>
              <a:t>Session 3</a:t>
            </a:r>
            <a:r>
              <a:rPr lang="en-US" dirty="0" smtClean="0"/>
              <a:t>: </a:t>
            </a:r>
            <a:r>
              <a:rPr lang="en-US" i="1" dirty="0" smtClean="0"/>
              <a:t>Universal Design for Learning </a:t>
            </a:r>
            <a:r>
              <a:rPr lang="en-US" dirty="0" smtClean="0"/>
              <a:t>– Two way information tools – ways for students to get information “in and out”</a:t>
            </a:r>
            <a:endParaRPr lang="en-US" dirty="0"/>
          </a:p>
        </p:txBody>
      </p:sp>
      <p:sp>
        <p:nvSpPr>
          <p:cNvPr id="2" name="Title 1"/>
          <p:cNvSpPr>
            <a:spLocks noGrp="1"/>
          </p:cNvSpPr>
          <p:nvPr>
            <p:ph type="title"/>
          </p:nvPr>
        </p:nvSpPr>
        <p:spPr/>
        <p:txBody>
          <a:bodyPr/>
          <a:lstStyle/>
          <a:p>
            <a:r>
              <a:rPr lang="en-US" dirty="0" smtClean="0"/>
              <a:t>Tonight’s Work Sessions</a:t>
            </a:r>
            <a:endParaRPr lang="en-US" dirty="0"/>
          </a:p>
        </p:txBody>
      </p:sp>
    </p:spTree>
    <p:extLst>
      <p:ext uri="{BB962C8B-B14F-4D97-AF65-F5344CB8AC3E}">
        <p14:creationId xmlns:p14="http://schemas.microsoft.com/office/powerpoint/2010/main" val="2604522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85800"/>
            <a:ext cx="8991600" cy="1524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4"/>
          <p:cNvSpPr/>
          <p:nvPr/>
        </p:nvSpPr>
        <p:spPr>
          <a:xfrm>
            <a:off x="6934200" y="5257800"/>
            <a:ext cx="1796577" cy="618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endParaRPr lang="en-US" sz="2000" kern="1200" dirty="0">
              <a:latin typeface="Century Gothic" pitchFamily="34" charset="0"/>
            </a:endParaRPr>
          </a:p>
        </p:txBody>
      </p:sp>
      <p:sp>
        <p:nvSpPr>
          <p:cNvPr id="7" name="TextBox 6"/>
          <p:cNvSpPr txBox="1"/>
          <p:nvPr/>
        </p:nvSpPr>
        <p:spPr>
          <a:xfrm>
            <a:off x="152400" y="1"/>
            <a:ext cx="4876800" cy="830997"/>
          </a:xfrm>
          <a:prstGeom prst="rect">
            <a:avLst/>
          </a:prstGeom>
          <a:noFill/>
        </p:spPr>
        <p:txBody>
          <a:bodyPr wrap="square" rtlCol="0">
            <a:spAutoFit/>
          </a:bodyPr>
          <a:lstStyle/>
          <a:p>
            <a:r>
              <a:rPr lang="en-US" sz="4800" dirty="0" smtClean="0">
                <a:solidFill>
                  <a:schemeClr val="tx1">
                    <a:lumMod val="65000"/>
                    <a:lumOff val="35000"/>
                  </a:schemeClr>
                </a:solidFill>
              </a:rPr>
              <a:t>Breakout Sessions</a:t>
            </a:r>
            <a:endParaRPr lang="en-US" sz="4800" dirty="0">
              <a:solidFill>
                <a:schemeClr val="tx1">
                  <a:lumMod val="65000"/>
                  <a:lumOff val="35000"/>
                </a:schemeClr>
              </a:solidFill>
            </a:endParaRPr>
          </a:p>
        </p:txBody>
      </p:sp>
      <p:sp>
        <p:nvSpPr>
          <p:cNvPr id="8" name="TextBox 7"/>
          <p:cNvSpPr txBox="1"/>
          <p:nvPr/>
        </p:nvSpPr>
        <p:spPr>
          <a:xfrm>
            <a:off x="304800" y="1905000"/>
            <a:ext cx="4953000" cy="769441"/>
          </a:xfrm>
          <a:prstGeom prst="rect">
            <a:avLst/>
          </a:prstGeom>
          <a:noFill/>
        </p:spPr>
        <p:txBody>
          <a:bodyPr wrap="square" rtlCol="0">
            <a:spAutoFit/>
          </a:bodyPr>
          <a:lstStyle/>
          <a:p>
            <a:endParaRPr lang="en-US" sz="4400" dirty="0">
              <a:solidFill>
                <a:schemeClr val="tx1">
                  <a:lumMod val="65000"/>
                  <a:lumOff val="35000"/>
                </a:schemeClr>
              </a:solidFill>
            </a:endParaRPr>
          </a:p>
        </p:txBody>
      </p:sp>
      <p:grpSp>
        <p:nvGrpSpPr>
          <p:cNvPr id="2" name="Group 14"/>
          <p:cNvGrpSpPr/>
          <p:nvPr/>
        </p:nvGrpSpPr>
        <p:grpSpPr>
          <a:xfrm>
            <a:off x="6858000" y="0"/>
            <a:ext cx="2209800" cy="6858000"/>
            <a:chOff x="6477000" y="0"/>
            <a:chExt cx="2209800" cy="6858000"/>
          </a:xfrm>
        </p:grpSpPr>
        <p:sp>
          <p:nvSpPr>
            <p:cNvPr id="10" name="Rectangle 9"/>
            <p:cNvSpPr/>
            <p:nvPr/>
          </p:nvSpPr>
          <p:spPr>
            <a:xfrm>
              <a:off x="6477000" y="0"/>
              <a:ext cx="2209800" cy="6858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JMS2.jpg"/>
            <p:cNvPicPr>
              <a:picLocks noChangeAspect="1"/>
            </p:cNvPicPr>
            <p:nvPr/>
          </p:nvPicPr>
          <p:blipFill>
            <a:blip r:embed="rId2" cstate="print"/>
            <a:stretch>
              <a:fillRect/>
            </a:stretch>
          </p:blipFill>
          <p:spPr>
            <a:xfrm>
              <a:off x="6682118" y="228600"/>
              <a:ext cx="1652257" cy="1524000"/>
            </a:xfrm>
            <a:prstGeom prst="rect">
              <a:avLst/>
            </a:prstGeom>
          </p:spPr>
        </p:pic>
        <p:pic>
          <p:nvPicPr>
            <p:cNvPr id="12" name="Picture 11" descr="SPES.jpg"/>
            <p:cNvPicPr>
              <a:picLocks noChangeAspect="1"/>
            </p:cNvPicPr>
            <p:nvPr/>
          </p:nvPicPr>
          <p:blipFill>
            <a:blip r:embed="rId3" cstate="print"/>
            <a:stretch>
              <a:fillRect/>
            </a:stretch>
          </p:blipFill>
          <p:spPr>
            <a:xfrm>
              <a:off x="6705600" y="1905000"/>
              <a:ext cx="1671177" cy="1600200"/>
            </a:xfrm>
            <a:prstGeom prst="rect">
              <a:avLst/>
            </a:prstGeom>
          </p:spPr>
        </p:pic>
        <p:pic>
          <p:nvPicPr>
            <p:cNvPr id="13" name="Picture 12" descr="JMS.jpg"/>
            <p:cNvPicPr>
              <a:picLocks noChangeAspect="1"/>
            </p:cNvPicPr>
            <p:nvPr/>
          </p:nvPicPr>
          <p:blipFill>
            <a:blip r:embed="rId4" cstate="print"/>
            <a:stretch>
              <a:fillRect/>
            </a:stretch>
          </p:blipFill>
          <p:spPr>
            <a:xfrm>
              <a:off x="6705600" y="3657600"/>
              <a:ext cx="1714500" cy="1333500"/>
            </a:xfrm>
            <a:prstGeom prst="rect">
              <a:avLst/>
            </a:prstGeom>
          </p:spPr>
        </p:pic>
        <p:pic>
          <p:nvPicPr>
            <p:cNvPr id="14" name="Picture 13" descr="WAHS_science.jpg"/>
            <p:cNvPicPr>
              <a:picLocks noChangeAspect="1"/>
            </p:cNvPicPr>
            <p:nvPr/>
          </p:nvPicPr>
          <p:blipFill>
            <a:blip r:embed="rId5" cstate="print"/>
            <a:stretch>
              <a:fillRect/>
            </a:stretch>
          </p:blipFill>
          <p:spPr>
            <a:xfrm>
              <a:off x="6705600" y="5105400"/>
              <a:ext cx="1751064" cy="1562100"/>
            </a:xfrm>
            <a:prstGeom prst="rect">
              <a:avLst/>
            </a:prstGeom>
          </p:spPr>
        </p:pic>
      </p:grpSp>
      <p:graphicFrame>
        <p:nvGraphicFramePr>
          <p:cNvPr id="15" name="Diagram 14"/>
          <p:cNvGraphicFramePr/>
          <p:nvPr>
            <p:extLst>
              <p:ext uri="{D42A27DB-BD31-4B8C-83A1-F6EECF244321}">
                <p14:modId xmlns:p14="http://schemas.microsoft.com/office/powerpoint/2010/main" val="3441360874"/>
              </p:ext>
            </p:extLst>
          </p:nvPr>
        </p:nvGraphicFramePr>
        <p:xfrm>
          <a:off x="76200" y="990600"/>
          <a:ext cx="6705600" cy="5867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18826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a:pPr>
            <a:r>
              <a:rPr lang="en-US" dirty="0" smtClean="0"/>
              <a:t>How does changing the learning space create different ways for relationships, relevance and rigor to </a:t>
            </a:r>
            <a:r>
              <a:rPr lang="en-US" dirty="0" smtClean="0"/>
              <a:t>change?</a:t>
            </a:r>
            <a:endParaRPr lang="en-US" dirty="0" smtClean="0"/>
          </a:p>
          <a:p>
            <a:pPr marL="514350" indent="-514350">
              <a:buFont typeface="+mj-lt"/>
              <a:buAutoNum type="arabicPeriod"/>
            </a:pPr>
            <a:r>
              <a:rPr lang="en-US" dirty="0" smtClean="0"/>
              <a:t>How are student experiences changing? </a:t>
            </a:r>
          </a:p>
          <a:p>
            <a:pPr marL="514350" indent="-514350">
              <a:buFont typeface="+mj-lt"/>
              <a:buAutoNum type="arabicPeriod"/>
            </a:pPr>
            <a:r>
              <a:rPr lang="en-US" dirty="0" smtClean="0"/>
              <a:t>With respect to relationships, how are your changes connecting students with the mission of establishing a community of learners and learning?</a:t>
            </a:r>
            <a:endParaRPr lang="en-US" dirty="0"/>
          </a:p>
        </p:txBody>
      </p:sp>
      <p:sp>
        <p:nvSpPr>
          <p:cNvPr id="2" name="Title 1"/>
          <p:cNvSpPr>
            <a:spLocks noGrp="1"/>
          </p:cNvSpPr>
          <p:nvPr>
            <p:ph type="title"/>
          </p:nvPr>
        </p:nvSpPr>
        <p:spPr/>
        <p:txBody>
          <a:bodyPr/>
          <a:lstStyle/>
          <a:p>
            <a:r>
              <a:rPr lang="en-US" dirty="0" smtClean="0"/>
              <a:t>Guiding Questions</a:t>
            </a:r>
            <a:endParaRPr lang="en-US" dirty="0"/>
          </a:p>
        </p:txBody>
      </p:sp>
    </p:spTree>
    <p:extLst>
      <p:ext uri="{BB962C8B-B14F-4D97-AF65-F5344CB8AC3E}">
        <p14:creationId xmlns:p14="http://schemas.microsoft.com/office/powerpoint/2010/main" val="11090549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800600"/>
          </a:xfrm>
        </p:spPr>
        <p:txBody>
          <a:bodyPr>
            <a:normAutofit fontScale="92500" lnSpcReduction="20000"/>
          </a:bodyPr>
          <a:lstStyle/>
          <a:p>
            <a:pPr marL="0" indent="0" algn="ctr">
              <a:spcBef>
                <a:spcPts val="0"/>
              </a:spcBef>
              <a:spcAft>
                <a:spcPts val="1800"/>
              </a:spcAft>
              <a:buNone/>
            </a:pPr>
            <a:r>
              <a:rPr lang="en-US" sz="4800" dirty="0">
                <a:solidFill>
                  <a:srgbClr val="2121FF"/>
                </a:solidFill>
              </a:rPr>
              <a:t>Grand Challenge</a:t>
            </a:r>
          </a:p>
          <a:p>
            <a:pPr marL="0" indent="0" algn="ctr">
              <a:spcBef>
                <a:spcPts val="0"/>
              </a:spcBef>
              <a:spcAft>
                <a:spcPts val="1800"/>
              </a:spcAft>
              <a:buNone/>
            </a:pPr>
            <a:r>
              <a:rPr lang="en-US" sz="4000" dirty="0"/>
              <a:t>“To educate </a:t>
            </a:r>
            <a:r>
              <a:rPr lang="en-US" sz="4000" b="1" i="1" dirty="0"/>
              <a:t>ALL </a:t>
            </a:r>
            <a:r>
              <a:rPr lang="en-US" sz="4000" dirty="0"/>
              <a:t>students with 21</a:t>
            </a:r>
            <a:r>
              <a:rPr lang="en-US" sz="4000" baseline="30000" dirty="0"/>
              <a:t>st</a:t>
            </a:r>
            <a:r>
              <a:rPr lang="en-US" sz="4000" dirty="0"/>
              <a:t> Century learning skills by providing quality learning experiences in </a:t>
            </a:r>
            <a:r>
              <a:rPr lang="en-US" sz="4000" b="1" dirty="0"/>
              <a:t>EVERY</a:t>
            </a:r>
            <a:r>
              <a:rPr lang="en-US" sz="4000" dirty="0"/>
              <a:t> classroom.”</a:t>
            </a:r>
          </a:p>
          <a:p>
            <a:pPr marL="0" indent="0">
              <a:buNone/>
            </a:pPr>
            <a:endParaRPr lang="en-US" sz="4000" dirty="0" smtClean="0"/>
          </a:p>
          <a:p>
            <a:pPr marL="0" indent="0">
              <a:buNone/>
            </a:pPr>
            <a:r>
              <a:rPr lang="en-US" sz="4000" dirty="0" smtClean="0"/>
              <a:t>Grant Opportunity for Schools</a:t>
            </a:r>
          </a:p>
          <a:p>
            <a:r>
              <a:rPr lang="en-US" dirty="0" smtClean="0"/>
              <a:t>Purpose</a:t>
            </a:r>
          </a:p>
          <a:p>
            <a:r>
              <a:rPr lang="en-US" dirty="0" smtClean="0"/>
              <a:t>Quality Learning</a:t>
            </a:r>
          </a:p>
          <a:p>
            <a:r>
              <a:rPr lang="en-US" dirty="0" smtClean="0"/>
              <a:t>Professional Development</a:t>
            </a:r>
          </a:p>
          <a:p>
            <a:endParaRPr lang="en-US" dirty="0"/>
          </a:p>
        </p:txBody>
      </p:sp>
      <p:sp>
        <p:nvSpPr>
          <p:cNvPr id="2" name="Title 1"/>
          <p:cNvSpPr>
            <a:spLocks noGrp="1"/>
          </p:cNvSpPr>
          <p:nvPr>
            <p:ph type="title"/>
          </p:nvPr>
        </p:nvSpPr>
        <p:spPr/>
        <p:txBody>
          <a:bodyPr>
            <a:normAutofit/>
          </a:bodyPr>
          <a:lstStyle/>
          <a:p>
            <a:pPr algn="l"/>
            <a:r>
              <a:rPr lang="en-US" sz="4800" dirty="0" smtClean="0">
                <a:solidFill>
                  <a:schemeClr val="accent5">
                    <a:lumMod val="75000"/>
                  </a:schemeClr>
                </a:solidFill>
              </a:rPr>
              <a:t>What’s Next?</a:t>
            </a:r>
            <a:endParaRPr lang="en-US" sz="4800" dirty="0"/>
          </a:p>
        </p:txBody>
      </p:sp>
    </p:spTree>
    <p:extLst>
      <p:ext uri="{BB962C8B-B14F-4D97-AF65-F5344CB8AC3E}">
        <p14:creationId xmlns:p14="http://schemas.microsoft.com/office/powerpoint/2010/main" val="879671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4"/>
          <p:cNvSpPr/>
          <p:nvPr/>
        </p:nvSpPr>
        <p:spPr>
          <a:xfrm>
            <a:off x="6934200" y="5257800"/>
            <a:ext cx="1796577" cy="618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endParaRPr lang="en-US" sz="2000" kern="1200" dirty="0">
              <a:latin typeface="Century Gothic" pitchFamily="34" charset="0"/>
            </a:endParaRPr>
          </a:p>
        </p:txBody>
      </p:sp>
      <p:pic>
        <p:nvPicPr>
          <p:cNvPr id="1027" name="Picture 3"/>
          <p:cNvPicPr>
            <a:picLocks noChangeAspect="1" noChangeArrowheads="1"/>
          </p:cNvPicPr>
          <p:nvPr/>
        </p:nvPicPr>
        <p:blipFill>
          <a:blip r:embed="rId7" cstate="print"/>
          <a:srcRect/>
          <a:stretch>
            <a:fillRect/>
          </a:stretch>
        </p:blipFill>
        <p:spPr bwMode="auto">
          <a:xfrm>
            <a:off x="533401" y="2438400"/>
            <a:ext cx="4038942" cy="2286000"/>
          </a:xfrm>
          <a:prstGeom prst="rect">
            <a:avLst/>
          </a:prstGeom>
          <a:noFill/>
          <a:ln w="9525">
            <a:noFill/>
            <a:miter lim="800000"/>
            <a:headEnd/>
            <a:tailEnd/>
          </a:ln>
        </p:spPr>
      </p:pic>
      <p:pic>
        <p:nvPicPr>
          <p:cNvPr id="6" name="Picture 5" descr="ACPS_PDSA.png"/>
          <p:cNvPicPr>
            <a:picLocks noChangeAspect="1"/>
          </p:cNvPicPr>
          <p:nvPr/>
        </p:nvPicPr>
        <p:blipFill>
          <a:blip r:embed="rId8" cstate="print"/>
          <a:stretch>
            <a:fillRect/>
          </a:stretch>
        </p:blipFill>
        <p:spPr>
          <a:xfrm>
            <a:off x="4724400" y="3505200"/>
            <a:ext cx="3970308" cy="2667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9402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00200"/>
            <a:ext cx="8991600" cy="1524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4"/>
          <p:cNvSpPr/>
          <p:nvPr/>
        </p:nvSpPr>
        <p:spPr>
          <a:xfrm>
            <a:off x="6934200" y="5257800"/>
            <a:ext cx="1796577" cy="618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endParaRPr lang="en-US" sz="2000" kern="1200" dirty="0">
              <a:latin typeface="Century Gothic" pitchFamily="34" charset="0"/>
            </a:endParaRPr>
          </a:p>
        </p:txBody>
      </p:sp>
      <p:sp>
        <p:nvSpPr>
          <p:cNvPr id="7" name="TextBox 6"/>
          <p:cNvSpPr txBox="1"/>
          <p:nvPr/>
        </p:nvSpPr>
        <p:spPr>
          <a:xfrm>
            <a:off x="228600" y="304800"/>
            <a:ext cx="4876800" cy="1107996"/>
          </a:xfrm>
          <a:prstGeom prst="rect">
            <a:avLst/>
          </a:prstGeom>
          <a:noFill/>
        </p:spPr>
        <p:txBody>
          <a:bodyPr wrap="square" rtlCol="0">
            <a:spAutoFit/>
          </a:bodyPr>
          <a:lstStyle/>
          <a:p>
            <a:r>
              <a:rPr lang="en-US" sz="6600" dirty="0" smtClean="0">
                <a:solidFill>
                  <a:schemeClr val="tx1">
                    <a:lumMod val="65000"/>
                    <a:lumOff val="35000"/>
                  </a:schemeClr>
                </a:solidFill>
              </a:rPr>
              <a:t>Purpose</a:t>
            </a:r>
            <a:endParaRPr lang="en-US" sz="6600" dirty="0">
              <a:solidFill>
                <a:schemeClr val="tx1">
                  <a:lumMod val="65000"/>
                  <a:lumOff val="35000"/>
                </a:schemeClr>
              </a:solidFill>
            </a:endParaRPr>
          </a:p>
        </p:txBody>
      </p:sp>
      <p:sp>
        <p:nvSpPr>
          <p:cNvPr id="8" name="TextBox 7"/>
          <p:cNvSpPr txBox="1"/>
          <p:nvPr/>
        </p:nvSpPr>
        <p:spPr>
          <a:xfrm>
            <a:off x="304800" y="1905000"/>
            <a:ext cx="4953000" cy="4154984"/>
          </a:xfrm>
          <a:prstGeom prst="rect">
            <a:avLst/>
          </a:prstGeom>
          <a:noFill/>
        </p:spPr>
        <p:txBody>
          <a:bodyPr wrap="square" rtlCol="0">
            <a:spAutoFit/>
          </a:bodyPr>
          <a:lstStyle/>
          <a:p>
            <a:r>
              <a:rPr lang="en-US" sz="4400" dirty="0" smtClean="0">
                <a:solidFill>
                  <a:schemeClr val="tx1">
                    <a:lumMod val="65000"/>
                    <a:lumOff val="35000"/>
                  </a:schemeClr>
                </a:solidFill>
              </a:rPr>
              <a:t>See and hear about </a:t>
            </a:r>
            <a:r>
              <a:rPr lang="en-US" sz="4400" b="1" dirty="0" smtClean="0">
                <a:solidFill>
                  <a:schemeClr val="accent1">
                    <a:lumMod val="75000"/>
                  </a:schemeClr>
                </a:solidFill>
              </a:rPr>
              <a:t>examples</a:t>
            </a:r>
            <a:r>
              <a:rPr lang="en-US" sz="4400" dirty="0" smtClean="0">
                <a:solidFill>
                  <a:schemeClr val="tx1">
                    <a:lumMod val="65000"/>
                    <a:lumOff val="35000"/>
                  </a:schemeClr>
                </a:solidFill>
              </a:rPr>
              <a:t> of learning spaces and tools </a:t>
            </a:r>
            <a:r>
              <a:rPr lang="en-US" sz="4400" b="1" dirty="0" smtClean="0">
                <a:solidFill>
                  <a:schemeClr val="accent1">
                    <a:lumMod val="75000"/>
                  </a:schemeClr>
                </a:solidFill>
              </a:rPr>
              <a:t>in our schools</a:t>
            </a:r>
            <a:r>
              <a:rPr lang="en-US" sz="4400" dirty="0" smtClean="0">
                <a:solidFill>
                  <a:schemeClr val="tx1">
                    <a:lumMod val="65000"/>
                    <a:lumOff val="35000"/>
                  </a:schemeClr>
                </a:solidFill>
              </a:rPr>
              <a:t> that promote optimal learning</a:t>
            </a:r>
            <a:endParaRPr lang="en-US" sz="4400" dirty="0">
              <a:solidFill>
                <a:schemeClr val="tx1">
                  <a:lumMod val="65000"/>
                  <a:lumOff val="35000"/>
                </a:schemeClr>
              </a:solidFill>
            </a:endParaRPr>
          </a:p>
        </p:txBody>
      </p:sp>
      <p:grpSp>
        <p:nvGrpSpPr>
          <p:cNvPr id="15" name="Group 14"/>
          <p:cNvGrpSpPr/>
          <p:nvPr/>
        </p:nvGrpSpPr>
        <p:grpSpPr>
          <a:xfrm>
            <a:off x="6858000" y="0"/>
            <a:ext cx="2209800" cy="6858000"/>
            <a:chOff x="6477000" y="0"/>
            <a:chExt cx="2209800" cy="6858000"/>
          </a:xfrm>
        </p:grpSpPr>
        <p:sp>
          <p:nvSpPr>
            <p:cNvPr id="10" name="Rectangle 9"/>
            <p:cNvSpPr/>
            <p:nvPr/>
          </p:nvSpPr>
          <p:spPr>
            <a:xfrm>
              <a:off x="6477000" y="0"/>
              <a:ext cx="2209800" cy="6858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JMS2.jpg"/>
            <p:cNvPicPr>
              <a:picLocks noChangeAspect="1"/>
            </p:cNvPicPr>
            <p:nvPr/>
          </p:nvPicPr>
          <p:blipFill>
            <a:blip r:embed="rId2" cstate="print"/>
            <a:stretch>
              <a:fillRect/>
            </a:stretch>
          </p:blipFill>
          <p:spPr>
            <a:xfrm>
              <a:off x="6682118" y="228600"/>
              <a:ext cx="1652257" cy="1524000"/>
            </a:xfrm>
            <a:prstGeom prst="rect">
              <a:avLst/>
            </a:prstGeom>
          </p:spPr>
        </p:pic>
        <p:pic>
          <p:nvPicPr>
            <p:cNvPr id="12" name="Picture 11" descr="SPES.jpg"/>
            <p:cNvPicPr>
              <a:picLocks noChangeAspect="1"/>
            </p:cNvPicPr>
            <p:nvPr/>
          </p:nvPicPr>
          <p:blipFill>
            <a:blip r:embed="rId3" cstate="print"/>
            <a:stretch>
              <a:fillRect/>
            </a:stretch>
          </p:blipFill>
          <p:spPr>
            <a:xfrm>
              <a:off x="6705600" y="1905000"/>
              <a:ext cx="1671177" cy="1600200"/>
            </a:xfrm>
            <a:prstGeom prst="rect">
              <a:avLst/>
            </a:prstGeom>
          </p:spPr>
        </p:pic>
        <p:pic>
          <p:nvPicPr>
            <p:cNvPr id="13" name="Picture 12" descr="JMS.jpg"/>
            <p:cNvPicPr>
              <a:picLocks noChangeAspect="1"/>
            </p:cNvPicPr>
            <p:nvPr/>
          </p:nvPicPr>
          <p:blipFill>
            <a:blip r:embed="rId4" cstate="print"/>
            <a:stretch>
              <a:fillRect/>
            </a:stretch>
          </p:blipFill>
          <p:spPr>
            <a:xfrm>
              <a:off x="6705600" y="3657600"/>
              <a:ext cx="1714500" cy="1333500"/>
            </a:xfrm>
            <a:prstGeom prst="rect">
              <a:avLst/>
            </a:prstGeom>
          </p:spPr>
        </p:pic>
        <p:pic>
          <p:nvPicPr>
            <p:cNvPr id="14" name="Picture 13" descr="WAHS_science.jpg"/>
            <p:cNvPicPr>
              <a:picLocks noChangeAspect="1"/>
            </p:cNvPicPr>
            <p:nvPr/>
          </p:nvPicPr>
          <p:blipFill>
            <a:blip r:embed="rId5" cstate="print"/>
            <a:stretch>
              <a:fillRect/>
            </a:stretch>
          </p:blipFill>
          <p:spPr>
            <a:xfrm>
              <a:off x="6705600" y="5105400"/>
              <a:ext cx="1751064" cy="1562100"/>
            </a:xfrm>
            <a:prstGeom prst="rect">
              <a:avLst/>
            </a:prstGeom>
          </p:spPr>
        </p:pic>
      </p:grpSp>
    </p:spTree>
    <p:extLst>
      <p:ext uri="{BB962C8B-B14F-4D97-AF65-F5344CB8AC3E}">
        <p14:creationId xmlns:p14="http://schemas.microsoft.com/office/powerpoint/2010/main" val="513960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19200"/>
            <a:ext cx="8991600" cy="1524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4"/>
          <p:cNvSpPr/>
          <p:nvPr/>
        </p:nvSpPr>
        <p:spPr>
          <a:xfrm>
            <a:off x="6934200" y="5257800"/>
            <a:ext cx="1796577" cy="618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endParaRPr lang="en-US" sz="2000" kern="1200" dirty="0">
              <a:latin typeface="Century Gothic" pitchFamily="34" charset="0"/>
            </a:endParaRPr>
          </a:p>
        </p:txBody>
      </p:sp>
      <p:sp>
        <p:nvSpPr>
          <p:cNvPr id="7" name="TextBox 6"/>
          <p:cNvSpPr txBox="1"/>
          <p:nvPr/>
        </p:nvSpPr>
        <p:spPr>
          <a:xfrm>
            <a:off x="304800" y="228600"/>
            <a:ext cx="4876800" cy="923330"/>
          </a:xfrm>
          <a:prstGeom prst="rect">
            <a:avLst/>
          </a:prstGeom>
          <a:noFill/>
        </p:spPr>
        <p:txBody>
          <a:bodyPr wrap="square" rtlCol="0">
            <a:spAutoFit/>
          </a:bodyPr>
          <a:lstStyle/>
          <a:p>
            <a:r>
              <a:rPr lang="en-US" sz="5400" dirty="0" smtClean="0">
                <a:solidFill>
                  <a:schemeClr val="tx1">
                    <a:lumMod val="65000"/>
                    <a:lumOff val="35000"/>
                  </a:schemeClr>
                </a:solidFill>
              </a:rPr>
              <a:t>Format</a:t>
            </a:r>
            <a:endParaRPr lang="en-US" sz="5400" dirty="0">
              <a:solidFill>
                <a:schemeClr val="tx1">
                  <a:lumMod val="65000"/>
                  <a:lumOff val="35000"/>
                </a:schemeClr>
              </a:solidFill>
            </a:endParaRPr>
          </a:p>
        </p:txBody>
      </p:sp>
      <p:sp>
        <p:nvSpPr>
          <p:cNvPr id="8" name="TextBox 7"/>
          <p:cNvSpPr txBox="1"/>
          <p:nvPr/>
        </p:nvSpPr>
        <p:spPr>
          <a:xfrm>
            <a:off x="304800" y="1905000"/>
            <a:ext cx="4953000" cy="769441"/>
          </a:xfrm>
          <a:prstGeom prst="rect">
            <a:avLst/>
          </a:prstGeom>
          <a:noFill/>
        </p:spPr>
        <p:txBody>
          <a:bodyPr wrap="square" rtlCol="0">
            <a:spAutoFit/>
          </a:bodyPr>
          <a:lstStyle/>
          <a:p>
            <a:endParaRPr lang="en-US" sz="4400" dirty="0">
              <a:solidFill>
                <a:schemeClr val="tx1">
                  <a:lumMod val="65000"/>
                  <a:lumOff val="35000"/>
                </a:schemeClr>
              </a:solidFill>
            </a:endParaRPr>
          </a:p>
        </p:txBody>
      </p:sp>
      <p:grpSp>
        <p:nvGrpSpPr>
          <p:cNvPr id="2" name="Group 14"/>
          <p:cNvGrpSpPr/>
          <p:nvPr/>
        </p:nvGrpSpPr>
        <p:grpSpPr>
          <a:xfrm>
            <a:off x="6858000" y="0"/>
            <a:ext cx="2209800" cy="6858000"/>
            <a:chOff x="6477000" y="0"/>
            <a:chExt cx="2209800" cy="6858000"/>
          </a:xfrm>
        </p:grpSpPr>
        <p:sp>
          <p:nvSpPr>
            <p:cNvPr id="10" name="Rectangle 9"/>
            <p:cNvSpPr/>
            <p:nvPr/>
          </p:nvSpPr>
          <p:spPr>
            <a:xfrm>
              <a:off x="6477000" y="0"/>
              <a:ext cx="2209800" cy="6858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JMS2.jpg"/>
            <p:cNvPicPr>
              <a:picLocks noChangeAspect="1"/>
            </p:cNvPicPr>
            <p:nvPr/>
          </p:nvPicPr>
          <p:blipFill>
            <a:blip r:embed="rId2" cstate="print"/>
            <a:stretch>
              <a:fillRect/>
            </a:stretch>
          </p:blipFill>
          <p:spPr>
            <a:xfrm>
              <a:off x="6682118" y="228600"/>
              <a:ext cx="1652257" cy="1524000"/>
            </a:xfrm>
            <a:prstGeom prst="rect">
              <a:avLst/>
            </a:prstGeom>
          </p:spPr>
        </p:pic>
        <p:pic>
          <p:nvPicPr>
            <p:cNvPr id="12" name="Picture 11" descr="SPES.jpg"/>
            <p:cNvPicPr>
              <a:picLocks noChangeAspect="1"/>
            </p:cNvPicPr>
            <p:nvPr/>
          </p:nvPicPr>
          <p:blipFill>
            <a:blip r:embed="rId3" cstate="print"/>
            <a:stretch>
              <a:fillRect/>
            </a:stretch>
          </p:blipFill>
          <p:spPr>
            <a:xfrm>
              <a:off x="6705600" y="1905000"/>
              <a:ext cx="1671177" cy="1600200"/>
            </a:xfrm>
            <a:prstGeom prst="rect">
              <a:avLst/>
            </a:prstGeom>
          </p:spPr>
        </p:pic>
        <p:pic>
          <p:nvPicPr>
            <p:cNvPr id="13" name="Picture 12" descr="JMS.jpg"/>
            <p:cNvPicPr>
              <a:picLocks noChangeAspect="1"/>
            </p:cNvPicPr>
            <p:nvPr/>
          </p:nvPicPr>
          <p:blipFill>
            <a:blip r:embed="rId4" cstate="print"/>
            <a:stretch>
              <a:fillRect/>
            </a:stretch>
          </p:blipFill>
          <p:spPr>
            <a:xfrm>
              <a:off x="6705600" y="3657600"/>
              <a:ext cx="1714500" cy="1333500"/>
            </a:xfrm>
            <a:prstGeom prst="rect">
              <a:avLst/>
            </a:prstGeom>
          </p:spPr>
        </p:pic>
        <p:pic>
          <p:nvPicPr>
            <p:cNvPr id="14" name="Picture 13" descr="WAHS_science.jpg"/>
            <p:cNvPicPr>
              <a:picLocks noChangeAspect="1"/>
            </p:cNvPicPr>
            <p:nvPr/>
          </p:nvPicPr>
          <p:blipFill>
            <a:blip r:embed="rId5" cstate="print"/>
            <a:stretch>
              <a:fillRect/>
            </a:stretch>
          </p:blipFill>
          <p:spPr>
            <a:xfrm>
              <a:off x="6705600" y="5105400"/>
              <a:ext cx="1751064" cy="1562100"/>
            </a:xfrm>
            <a:prstGeom prst="rect">
              <a:avLst/>
            </a:prstGeom>
          </p:spPr>
        </p:pic>
      </p:grpSp>
      <p:graphicFrame>
        <p:nvGraphicFramePr>
          <p:cNvPr id="16" name="Diagram 15"/>
          <p:cNvGraphicFramePr/>
          <p:nvPr/>
        </p:nvGraphicFramePr>
        <p:xfrm>
          <a:off x="381000" y="1524000"/>
          <a:ext cx="6096000" cy="502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17907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pPr marL="0" marR="0" indent="0">
              <a:spcBef>
                <a:spcPts val="0"/>
              </a:spcBef>
              <a:spcAft>
                <a:spcPts val="0"/>
              </a:spcAft>
              <a:buNone/>
            </a:pPr>
            <a:endParaRPr lang="en-US" dirty="0" smtClean="0">
              <a:ea typeface="Calibri"/>
            </a:endParaRPr>
          </a:p>
          <a:p>
            <a:pPr lvl="0">
              <a:buFont typeface="Symbol"/>
              <a:buChar char=""/>
            </a:pPr>
            <a:r>
              <a:rPr lang="en-US" dirty="0">
                <a:latin typeface="Arial"/>
                <a:ea typeface="Times New Roman"/>
              </a:rPr>
              <a:t>6:50pm to </a:t>
            </a:r>
            <a:r>
              <a:rPr lang="en-US" dirty="0" smtClean="0">
                <a:latin typeface="Arial"/>
                <a:ea typeface="Times New Roman"/>
              </a:rPr>
              <a:t>7:20pm:	Overview Presentation</a:t>
            </a:r>
          </a:p>
          <a:p>
            <a:pPr lvl="0">
              <a:buFont typeface="Symbol"/>
              <a:buChar char=""/>
            </a:pPr>
            <a:r>
              <a:rPr lang="en-US" dirty="0" smtClean="0">
                <a:latin typeface="Arial"/>
                <a:ea typeface="Times New Roman"/>
              </a:rPr>
              <a:t>7:20pm </a:t>
            </a:r>
            <a:r>
              <a:rPr lang="en-US" dirty="0">
                <a:latin typeface="Arial"/>
                <a:ea typeface="Times New Roman"/>
              </a:rPr>
              <a:t>to </a:t>
            </a:r>
            <a:r>
              <a:rPr lang="en-US" dirty="0" smtClean="0">
                <a:latin typeface="Arial"/>
                <a:ea typeface="Times New Roman"/>
              </a:rPr>
              <a:t>7:30pm:	Transition </a:t>
            </a:r>
            <a:r>
              <a:rPr lang="en-US" dirty="0">
                <a:latin typeface="Arial"/>
                <a:ea typeface="Times New Roman"/>
              </a:rPr>
              <a:t>to Breakout </a:t>
            </a:r>
            <a:endParaRPr lang="en-US" dirty="0" smtClean="0">
              <a:latin typeface="Arial"/>
              <a:ea typeface="Times New Roman"/>
            </a:endParaRPr>
          </a:p>
          <a:p>
            <a:pPr marL="0" lvl="0" indent="0">
              <a:buNone/>
            </a:pPr>
            <a:r>
              <a:rPr lang="en-US" dirty="0">
                <a:latin typeface="Arial"/>
                <a:ea typeface="Times New Roman"/>
              </a:rPr>
              <a:t>	</a:t>
            </a:r>
            <a:r>
              <a:rPr lang="en-US" dirty="0" smtClean="0">
                <a:latin typeface="Arial"/>
                <a:ea typeface="Times New Roman"/>
              </a:rPr>
              <a:t>			Rooms </a:t>
            </a:r>
            <a:r>
              <a:rPr lang="en-US" dirty="0">
                <a:latin typeface="Arial"/>
                <a:ea typeface="Times New Roman"/>
              </a:rPr>
              <a:t>(241, 246, 320)</a:t>
            </a:r>
            <a:endParaRPr lang="en-US" dirty="0">
              <a:ea typeface="Calibri"/>
            </a:endParaRPr>
          </a:p>
          <a:p>
            <a:pPr lvl="0">
              <a:buFont typeface="Symbol"/>
              <a:buChar char=""/>
            </a:pPr>
            <a:r>
              <a:rPr lang="en-US" dirty="0">
                <a:latin typeface="Arial"/>
                <a:ea typeface="Times New Roman"/>
              </a:rPr>
              <a:t>7:30pm to </a:t>
            </a:r>
            <a:r>
              <a:rPr lang="en-US" dirty="0" smtClean="0">
                <a:latin typeface="Arial"/>
                <a:ea typeface="Times New Roman"/>
              </a:rPr>
              <a:t>8:10pm:	Breakout </a:t>
            </a:r>
            <a:r>
              <a:rPr lang="en-US" dirty="0">
                <a:latin typeface="Arial"/>
                <a:ea typeface="Times New Roman"/>
              </a:rPr>
              <a:t>Sessions</a:t>
            </a:r>
            <a:endParaRPr lang="en-US" dirty="0">
              <a:ea typeface="Calibri"/>
            </a:endParaRPr>
          </a:p>
          <a:p>
            <a:pPr lvl="0">
              <a:buFont typeface="Symbol"/>
              <a:buChar char=""/>
            </a:pPr>
            <a:r>
              <a:rPr lang="en-US" dirty="0">
                <a:latin typeface="Arial"/>
                <a:ea typeface="Times New Roman"/>
              </a:rPr>
              <a:t>8:10pm to </a:t>
            </a:r>
            <a:r>
              <a:rPr lang="en-US" dirty="0" smtClean="0">
                <a:latin typeface="Arial"/>
                <a:ea typeface="Times New Roman"/>
              </a:rPr>
              <a:t>8:20pm:	Reconvene</a:t>
            </a:r>
            <a:endParaRPr lang="en-US" dirty="0">
              <a:ea typeface="Calibri"/>
            </a:endParaRPr>
          </a:p>
          <a:p>
            <a:pPr lvl="0">
              <a:buFont typeface="Symbol"/>
              <a:buChar char=""/>
            </a:pPr>
            <a:r>
              <a:rPr lang="en-US" dirty="0">
                <a:latin typeface="Arial"/>
                <a:ea typeface="Times New Roman"/>
              </a:rPr>
              <a:t>8:20pm to </a:t>
            </a:r>
            <a:r>
              <a:rPr lang="en-US" dirty="0" smtClean="0">
                <a:latin typeface="Arial"/>
                <a:ea typeface="Times New Roman"/>
              </a:rPr>
              <a:t>8:40pm:	Board Debrief</a:t>
            </a:r>
            <a:endParaRPr lang="en-US" dirty="0">
              <a:ea typeface="Calibri"/>
            </a:endParaRPr>
          </a:p>
          <a:p>
            <a:pPr lvl="0">
              <a:buFont typeface="Symbol"/>
              <a:buChar char=""/>
            </a:pPr>
            <a:r>
              <a:rPr lang="en-US" dirty="0">
                <a:latin typeface="Arial"/>
                <a:ea typeface="Times New Roman"/>
              </a:rPr>
              <a:t>8:40pm to </a:t>
            </a:r>
            <a:r>
              <a:rPr lang="en-US" dirty="0" smtClean="0">
                <a:latin typeface="Arial"/>
                <a:ea typeface="Times New Roman"/>
              </a:rPr>
              <a:t>8:50pm:	Closing Remarks</a:t>
            </a:r>
            <a:endParaRPr lang="en-US" dirty="0"/>
          </a:p>
        </p:txBody>
      </p:sp>
      <p:sp>
        <p:nvSpPr>
          <p:cNvPr id="3" name="Title 2"/>
          <p:cNvSpPr>
            <a:spLocks noGrp="1"/>
          </p:cNvSpPr>
          <p:nvPr>
            <p:ph type="title"/>
          </p:nvPr>
        </p:nvSpPr>
        <p:spPr/>
        <p:txBody>
          <a:bodyPr/>
          <a:lstStyle/>
          <a:p>
            <a:pPr algn="ctr"/>
            <a:r>
              <a:rPr lang="en-US" dirty="0" smtClean="0"/>
              <a:t>Meeting Planner</a:t>
            </a:r>
            <a:endParaRPr lang="en-US" dirty="0"/>
          </a:p>
        </p:txBody>
      </p:sp>
    </p:spTree>
    <p:extLst>
      <p:ext uri="{BB962C8B-B14F-4D97-AF65-F5344CB8AC3E}">
        <p14:creationId xmlns:p14="http://schemas.microsoft.com/office/powerpoint/2010/main" val="3654490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txBox="1">
            <a:spLocks/>
          </p:cNvSpPr>
          <p:nvPr/>
        </p:nvSpPr>
        <p:spPr>
          <a:xfrm>
            <a:off x="457200" y="304800"/>
            <a:ext cx="8251372" cy="6096000"/>
          </a:xfrm>
          <a:prstGeom prst="rect">
            <a:avLst/>
          </a:prstGeom>
        </p:spPr>
        <p:txBody>
          <a:bodyPr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spcAft>
                <a:spcPts val="1800"/>
              </a:spcAft>
            </a:pPr>
            <a:endParaRPr lang="en-US" sz="3200" dirty="0" smtClean="0">
              <a:solidFill>
                <a:srgbClr val="2121FF"/>
              </a:solidFill>
            </a:endParaRPr>
          </a:p>
          <a:p>
            <a:pPr>
              <a:spcBef>
                <a:spcPts val="0"/>
              </a:spcBef>
              <a:spcAft>
                <a:spcPts val="1800"/>
              </a:spcAft>
            </a:pPr>
            <a:r>
              <a:rPr lang="en-US" sz="3200" dirty="0" smtClean="0">
                <a:solidFill>
                  <a:srgbClr val="2121FF"/>
                </a:solidFill>
              </a:rPr>
              <a:t>OUR VISION</a:t>
            </a:r>
          </a:p>
          <a:p>
            <a:pPr algn="l">
              <a:spcBef>
                <a:spcPts val="0"/>
              </a:spcBef>
              <a:spcAft>
                <a:spcPts val="1800"/>
              </a:spcAft>
            </a:pPr>
            <a:r>
              <a:rPr lang="en-US" sz="2400" dirty="0" smtClean="0">
                <a:solidFill>
                  <a:srgbClr val="000000"/>
                </a:solidFill>
              </a:rPr>
              <a:t>All learners believe in their power to embrace learning, to excel, and to own their future.</a:t>
            </a:r>
          </a:p>
          <a:p>
            <a:pPr>
              <a:spcBef>
                <a:spcPts val="0"/>
              </a:spcBef>
              <a:spcAft>
                <a:spcPts val="1800"/>
              </a:spcAft>
            </a:pPr>
            <a:r>
              <a:rPr lang="en-US" sz="3200" dirty="0" smtClean="0">
                <a:solidFill>
                  <a:srgbClr val="2121FF"/>
                </a:solidFill>
              </a:rPr>
              <a:t>OUR MISSION</a:t>
            </a:r>
          </a:p>
          <a:p>
            <a:pPr algn="l">
              <a:spcBef>
                <a:spcPts val="0"/>
              </a:spcBef>
              <a:spcAft>
                <a:spcPts val="1800"/>
              </a:spcAft>
            </a:pPr>
            <a:r>
              <a:rPr lang="en-US" sz="2400" dirty="0" smtClean="0">
                <a:solidFill>
                  <a:srgbClr val="000000"/>
                </a:solidFill>
              </a:rPr>
              <a:t>The core purpose of Albemarle County Public Schools is to establish a community of learners and learning, through </a:t>
            </a:r>
            <a:r>
              <a:rPr lang="en-US" sz="2400" dirty="0" smtClean="0">
                <a:solidFill>
                  <a:srgbClr val="000000"/>
                </a:solidFill>
              </a:rPr>
              <a:t>relationships, relevance, and rigor, </a:t>
            </a:r>
            <a:r>
              <a:rPr lang="en-US" sz="2400" dirty="0" smtClean="0">
                <a:solidFill>
                  <a:srgbClr val="000000"/>
                </a:solidFill>
              </a:rPr>
              <a:t>one student at a time.</a:t>
            </a:r>
          </a:p>
          <a:p>
            <a:pPr>
              <a:spcBef>
                <a:spcPts val="0"/>
              </a:spcBef>
              <a:spcAft>
                <a:spcPts val="1800"/>
              </a:spcAft>
            </a:pPr>
            <a:r>
              <a:rPr lang="en-US" sz="3200" dirty="0" smtClean="0">
                <a:solidFill>
                  <a:srgbClr val="2121FF"/>
                </a:solidFill>
              </a:rPr>
              <a:t>Grand Challenge</a:t>
            </a:r>
          </a:p>
          <a:p>
            <a:pPr algn="l">
              <a:spcBef>
                <a:spcPts val="0"/>
              </a:spcBef>
              <a:spcAft>
                <a:spcPts val="1800"/>
              </a:spcAft>
            </a:pPr>
            <a:r>
              <a:rPr lang="en-US" sz="2400" dirty="0" smtClean="0"/>
              <a:t>“To educate </a:t>
            </a:r>
            <a:r>
              <a:rPr lang="en-US" sz="2400" b="1" i="1" dirty="0" smtClean="0"/>
              <a:t>ALL </a:t>
            </a:r>
            <a:r>
              <a:rPr lang="en-US" sz="2400" dirty="0" smtClean="0"/>
              <a:t>students with 21</a:t>
            </a:r>
            <a:r>
              <a:rPr lang="en-US" sz="2400" baseline="30000" dirty="0" smtClean="0"/>
              <a:t>st</a:t>
            </a:r>
            <a:r>
              <a:rPr lang="en-US" sz="2400" dirty="0" smtClean="0"/>
              <a:t> Century learning skills by providing quality learning experiences in </a:t>
            </a:r>
            <a:r>
              <a:rPr lang="en-US" sz="2400" b="1" dirty="0" smtClean="0"/>
              <a:t>EVERY</a:t>
            </a:r>
            <a:r>
              <a:rPr lang="en-US" sz="2400" dirty="0" smtClean="0"/>
              <a:t> classroom.”</a:t>
            </a:r>
          </a:p>
          <a:p>
            <a:pPr>
              <a:spcBef>
                <a:spcPts val="0"/>
              </a:spcBef>
              <a:spcAft>
                <a:spcPts val="1800"/>
              </a:spcAft>
            </a:pPr>
            <a:endParaRPr lang="en-US" sz="3200" b="1" i="1" dirty="0"/>
          </a:p>
          <a:p>
            <a:pPr>
              <a:spcBef>
                <a:spcPts val="0"/>
              </a:spcBef>
              <a:spcAft>
                <a:spcPts val="1800"/>
              </a:spcAft>
            </a:pPr>
            <a:endParaRPr lang="en-US" sz="3200" b="1" i="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81000"/>
            <a:ext cx="2006070" cy="1106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3959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Blending the traditional 3 R’s and the more contemporary 4 C’s</a:t>
            </a:r>
          </a:p>
          <a:p>
            <a:pPr marL="0" indent="0" algn="ctr">
              <a:buNone/>
            </a:pPr>
            <a:endParaRPr lang="en-US" dirty="0" smtClean="0"/>
          </a:p>
          <a:p>
            <a:pPr marL="0" indent="0" algn="ctr">
              <a:buNone/>
            </a:pPr>
            <a:endParaRPr lang="en-US" dirty="0"/>
          </a:p>
        </p:txBody>
      </p:sp>
      <p:sp>
        <p:nvSpPr>
          <p:cNvPr id="2" name="Title 1"/>
          <p:cNvSpPr>
            <a:spLocks noGrp="1"/>
          </p:cNvSpPr>
          <p:nvPr>
            <p:ph type="title"/>
          </p:nvPr>
        </p:nvSpPr>
        <p:spPr/>
        <p:txBody>
          <a:bodyPr>
            <a:normAutofit/>
          </a:bodyPr>
          <a:lstStyle/>
          <a:p>
            <a:r>
              <a:rPr lang="en-US" dirty="0" smtClean="0">
                <a:solidFill>
                  <a:schemeClr val="accent5">
                    <a:lumMod val="75000"/>
                  </a:schemeClr>
                </a:solidFill>
              </a:rPr>
              <a:t>Framework for Quality Learning</a:t>
            </a:r>
            <a:br>
              <a:rPr lang="en-US" dirty="0" smtClean="0">
                <a:solidFill>
                  <a:schemeClr val="accent5">
                    <a:lumMod val="75000"/>
                  </a:schemeClr>
                </a:solidFill>
              </a:rPr>
            </a:br>
            <a:r>
              <a:rPr lang="en-US" sz="3200" dirty="0" smtClean="0">
                <a:solidFill>
                  <a:schemeClr val="accent5">
                    <a:lumMod val="75000"/>
                  </a:schemeClr>
                </a:solidFill>
              </a:rPr>
              <a:t>21</a:t>
            </a:r>
            <a:r>
              <a:rPr lang="en-US" sz="3200" baseline="30000" dirty="0" smtClean="0">
                <a:solidFill>
                  <a:schemeClr val="accent5">
                    <a:lumMod val="75000"/>
                  </a:schemeClr>
                </a:solidFill>
              </a:rPr>
              <a:t>st</a:t>
            </a:r>
            <a:r>
              <a:rPr lang="en-US" sz="3200" dirty="0" smtClean="0">
                <a:solidFill>
                  <a:schemeClr val="accent5">
                    <a:lumMod val="75000"/>
                  </a:schemeClr>
                </a:solidFill>
              </a:rPr>
              <a:t> Century Learning</a:t>
            </a:r>
            <a:endParaRPr lang="en-US" dirty="0"/>
          </a:p>
        </p:txBody>
      </p:sp>
      <p:sp>
        <p:nvSpPr>
          <p:cNvPr id="5" name="Rectangle 4"/>
          <p:cNvSpPr/>
          <p:nvPr/>
        </p:nvSpPr>
        <p:spPr>
          <a:xfrm>
            <a:off x="1295400" y="5213866"/>
            <a:ext cx="6324599" cy="369332"/>
          </a:xfrm>
          <a:prstGeom prst="rect">
            <a:avLst/>
          </a:prstGeom>
        </p:spPr>
        <p:txBody>
          <a:bodyPr wrap="square">
            <a:spAutoFit/>
          </a:bodyPr>
          <a:lstStyle/>
          <a:p>
            <a:r>
              <a:rPr lang="en-US" dirty="0">
                <a:hlinkClick r:id="rId3"/>
              </a:rPr>
              <a:t>http://www.youtube.com/watch?v=JLNumJEWOtg&amp;feature=plcp</a:t>
            </a:r>
            <a:endParaRPr lang="en-US" dirty="0"/>
          </a:p>
        </p:txBody>
      </p:sp>
      <p:sp>
        <p:nvSpPr>
          <p:cNvPr id="6" name="Rectangle 5"/>
          <p:cNvSpPr/>
          <p:nvPr/>
        </p:nvSpPr>
        <p:spPr>
          <a:xfrm>
            <a:off x="-228600" y="3810000"/>
            <a:ext cx="9646253" cy="646331"/>
          </a:xfrm>
          <a:prstGeom prst="rect">
            <a:avLst/>
          </a:prstGeom>
          <a:noFill/>
        </p:spPr>
        <p:txBody>
          <a:bodyPr wrap="square" lIns="91440" tIns="45720" rIns="91440" bIns="45720">
            <a:spAutoFit/>
          </a:bodyPr>
          <a:lstStyle/>
          <a:p>
            <a:pPr algn="ctr"/>
            <a:r>
              <a:rPr lang="en-US" sz="3600" b="1" cap="none" spc="0" dirty="0" smtClean="0">
                <a:ln w="10541" cmpd="sng">
                  <a:solidFill>
                    <a:schemeClr val="accent1">
                      <a:shade val="88000"/>
                      <a:satMod val="110000"/>
                    </a:schemeClr>
                  </a:solidFill>
                  <a:prstDash val="solid"/>
                </a:ln>
                <a:solidFill>
                  <a:srgbClr val="FF0000"/>
                </a:solidFill>
                <a:effectLst/>
              </a:rPr>
              <a:t>3 R’s </a:t>
            </a: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r>
              <a:rPr lang="en-US" sz="3600" b="1" cap="none" spc="0" dirty="0" smtClean="0">
                <a:ln w="10541" cmpd="sng">
                  <a:solidFill>
                    <a:schemeClr val="accent1">
                      <a:shade val="88000"/>
                      <a:satMod val="110000"/>
                    </a:schemeClr>
                  </a:solidFill>
                  <a:prstDash val="solid"/>
                </a:ln>
                <a:solidFill>
                  <a:srgbClr val="00A200"/>
                </a:solidFill>
                <a:effectLst/>
              </a:rPr>
              <a:t>4 C’s </a:t>
            </a: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r>
              <a:rPr lang="en-US" sz="3600" b="1" cap="none" spc="0" dirty="0" smtClean="0">
                <a:ln w="10541" cmpd="sng">
                  <a:solidFill>
                    <a:schemeClr val="accent1">
                      <a:shade val="88000"/>
                      <a:satMod val="110000"/>
                    </a:schemeClr>
                  </a:solidFill>
                  <a:prstDash val="solid"/>
                </a:ln>
                <a:solidFill>
                  <a:srgbClr val="3F3FFF"/>
                </a:solidFill>
                <a:effectLst/>
              </a:rPr>
              <a:t>Lifelong-Learner Standards</a:t>
            </a:r>
            <a:endParaRPr lang="en-US" sz="3600" b="1" cap="none" spc="0" dirty="0">
              <a:ln w="10541" cmpd="sng">
                <a:solidFill>
                  <a:schemeClr val="accent1">
                    <a:shade val="88000"/>
                    <a:satMod val="110000"/>
                  </a:schemeClr>
                </a:solidFill>
                <a:prstDash val="solid"/>
              </a:ln>
              <a:solidFill>
                <a:srgbClr val="3F3FFF"/>
              </a:solidFill>
              <a:effectLst/>
            </a:endParaRPr>
          </a:p>
        </p:txBody>
      </p:sp>
    </p:spTree>
    <p:extLst>
      <p:ext uri="{BB962C8B-B14F-4D97-AF65-F5344CB8AC3E}">
        <p14:creationId xmlns:p14="http://schemas.microsoft.com/office/powerpoint/2010/main" val="3757725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4700" y="289908"/>
            <a:ext cx="6642100" cy="6339491"/>
          </a:xfrm>
        </p:spPr>
        <p:txBody>
          <a:bodyPr anchor="t" anchorCtr="0">
            <a:noAutofit/>
          </a:bodyPr>
          <a:lstStyle/>
          <a:p>
            <a:pPr algn="l">
              <a:spcBef>
                <a:spcPts val="0"/>
              </a:spcBef>
              <a:spcAft>
                <a:spcPts val="1800"/>
              </a:spcAft>
            </a:pPr>
            <a:r>
              <a:rPr lang="en-US" sz="4000" dirty="0" smtClean="0">
                <a:solidFill>
                  <a:schemeClr val="accent5">
                    <a:lumMod val="75000"/>
                  </a:schemeClr>
                </a:solidFill>
              </a:rPr>
              <a:t>Quality Learning Experiences</a:t>
            </a:r>
            <a:br>
              <a:rPr lang="en-US" sz="4000" dirty="0" smtClean="0">
                <a:solidFill>
                  <a:schemeClr val="accent5">
                    <a:lumMod val="75000"/>
                  </a:schemeClr>
                </a:solidFill>
              </a:rPr>
            </a:br>
            <a:r>
              <a:rPr lang="en-US" sz="1600" dirty="0">
                <a:solidFill>
                  <a:prstClr val="black"/>
                </a:solidFill>
                <a:latin typeface="Calibri" pitchFamily="34" charset="0"/>
                <a:cs typeface="Calibri" pitchFamily="34" charset="0"/>
              </a:rPr>
              <a:t>Establishing a community of learners and learning through </a:t>
            </a:r>
            <a:r>
              <a:rPr lang="en-US" sz="1600" b="1" dirty="0">
                <a:solidFill>
                  <a:prstClr val="black"/>
                </a:solidFill>
                <a:latin typeface="Calibri" pitchFamily="34" charset="0"/>
                <a:cs typeface="Calibri" pitchFamily="34" charset="0"/>
              </a:rPr>
              <a:t>relationships</a:t>
            </a:r>
            <a:r>
              <a:rPr lang="en-US" sz="1600" dirty="0">
                <a:solidFill>
                  <a:prstClr val="black"/>
                </a:solidFill>
                <a:latin typeface="Calibri" pitchFamily="34" charset="0"/>
                <a:cs typeface="Calibri" pitchFamily="34" charset="0"/>
              </a:rPr>
              <a:t>, </a:t>
            </a:r>
            <a:r>
              <a:rPr lang="en-US" sz="1600" b="1" dirty="0">
                <a:solidFill>
                  <a:prstClr val="black"/>
                </a:solidFill>
                <a:latin typeface="Calibri" pitchFamily="34" charset="0"/>
                <a:cs typeface="Calibri" pitchFamily="34" charset="0"/>
              </a:rPr>
              <a:t>relevance </a:t>
            </a:r>
            <a:r>
              <a:rPr lang="en-US" sz="1600" dirty="0" smtClean="0">
                <a:solidFill>
                  <a:prstClr val="black"/>
                </a:solidFill>
                <a:latin typeface="Calibri" pitchFamily="34" charset="0"/>
                <a:cs typeface="Calibri" pitchFamily="34" charset="0"/>
              </a:rPr>
              <a:t>and</a:t>
            </a:r>
            <a:r>
              <a:rPr lang="en-US" sz="1600" b="1" dirty="0" smtClean="0">
                <a:solidFill>
                  <a:prstClr val="black"/>
                </a:solidFill>
                <a:latin typeface="Calibri" pitchFamily="34" charset="0"/>
                <a:cs typeface="Calibri" pitchFamily="34" charset="0"/>
              </a:rPr>
              <a:t> </a:t>
            </a:r>
            <a:r>
              <a:rPr lang="en-US" sz="1600" b="1" dirty="0">
                <a:solidFill>
                  <a:prstClr val="black"/>
                </a:solidFill>
                <a:latin typeface="Calibri" pitchFamily="34" charset="0"/>
                <a:cs typeface="Calibri" pitchFamily="34" charset="0"/>
              </a:rPr>
              <a:t>rigor</a:t>
            </a:r>
            <a:r>
              <a:rPr lang="en-US" sz="1600" dirty="0">
                <a:solidFill>
                  <a:prstClr val="black"/>
                </a:solidFill>
                <a:latin typeface="Calibri" pitchFamily="34" charset="0"/>
                <a:cs typeface="Calibri" pitchFamily="34" charset="0"/>
              </a:rPr>
              <a:t>, one student </a:t>
            </a:r>
            <a:r>
              <a:rPr lang="en-US" sz="1600" dirty="0" smtClean="0">
                <a:solidFill>
                  <a:prstClr val="black"/>
                </a:solidFill>
                <a:latin typeface="Calibri" pitchFamily="34" charset="0"/>
                <a:cs typeface="Calibri" pitchFamily="34" charset="0"/>
              </a:rPr>
              <a:t>at </a:t>
            </a:r>
            <a:r>
              <a:rPr lang="en-US" sz="1600" dirty="0">
                <a:solidFill>
                  <a:prstClr val="black"/>
                </a:solidFill>
                <a:latin typeface="Calibri" pitchFamily="34" charset="0"/>
                <a:cs typeface="Calibri" pitchFamily="34" charset="0"/>
              </a:rPr>
              <a:t>a time</a:t>
            </a:r>
            <a:br>
              <a:rPr lang="en-US" sz="1600" dirty="0">
                <a:solidFill>
                  <a:prstClr val="black"/>
                </a:solidFill>
                <a:latin typeface="Calibri" pitchFamily="34" charset="0"/>
                <a:cs typeface="Calibri" pitchFamily="34" charset="0"/>
              </a:rPr>
            </a:br>
            <a:r>
              <a:rPr lang="en-US" sz="4000" dirty="0" smtClean="0">
                <a:solidFill>
                  <a:schemeClr val="accent5">
                    <a:lumMod val="75000"/>
                  </a:schemeClr>
                </a:solidFill>
              </a:rPr>
              <a:t/>
            </a:r>
            <a:br>
              <a:rPr lang="en-US" sz="4000" dirty="0" smtClean="0">
                <a:solidFill>
                  <a:schemeClr val="accent5">
                    <a:lumMod val="75000"/>
                  </a:schemeClr>
                </a:solidFill>
              </a:rPr>
            </a:br>
            <a:r>
              <a:rPr lang="en-US" sz="2400" dirty="0" smtClean="0">
                <a:solidFill>
                  <a:schemeClr val="accent5">
                    <a:lumMod val="75000"/>
                  </a:schemeClr>
                </a:solidFill>
              </a:rPr>
              <a:t/>
            </a:r>
            <a:br>
              <a:rPr lang="en-US" sz="2400" dirty="0" smtClean="0">
                <a:solidFill>
                  <a:schemeClr val="accent5">
                    <a:lumMod val="75000"/>
                  </a:schemeClr>
                </a:solidFill>
              </a:rPr>
            </a:br>
            <a:endParaRPr lang="en-US" sz="2400" dirty="0">
              <a:solidFill>
                <a:schemeClr val="accent5">
                  <a:lumMod val="75000"/>
                </a:schemeClr>
              </a:solidFill>
            </a:endParaRPr>
          </a:p>
        </p:txBody>
      </p:sp>
      <p:grpSp>
        <p:nvGrpSpPr>
          <p:cNvPr id="25" name="Group 24"/>
          <p:cNvGrpSpPr/>
          <p:nvPr/>
        </p:nvGrpSpPr>
        <p:grpSpPr>
          <a:xfrm>
            <a:off x="750079" y="1681802"/>
            <a:ext cx="3076278" cy="5107780"/>
            <a:chOff x="2741414" y="1660923"/>
            <a:chExt cx="3076278" cy="5107780"/>
          </a:xfrm>
        </p:grpSpPr>
        <p:sp>
          <p:nvSpPr>
            <p:cNvPr id="26" name="Rectangle 25"/>
            <p:cNvSpPr>
              <a:spLocks/>
            </p:cNvSpPr>
            <p:nvPr/>
          </p:nvSpPr>
          <p:spPr bwMode="auto">
            <a:xfrm>
              <a:off x="3115345" y="4281786"/>
              <a:ext cx="2444502" cy="291331"/>
            </a:xfrm>
            <a:prstGeom prst="rect">
              <a:avLst/>
            </a:prstGeom>
            <a:gradFill rotWithShape="0">
              <a:gsLst>
                <a:gs pos="0">
                  <a:srgbClr val="4B4BF8"/>
                </a:gs>
                <a:gs pos="100000">
                  <a:srgbClr val="5DF84D"/>
                </a:gs>
              </a:gsLst>
              <a:lin ang="270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sp>
          <p:nvSpPr>
            <p:cNvPr id="27" name="AutoShape 4"/>
            <p:cNvSpPr>
              <a:spLocks/>
            </p:cNvSpPr>
            <p:nvPr/>
          </p:nvSpPr>
          <p:spPr bwMode="auto">
            <a:xfrm>
              <a:off x="4071939" y="2388691"/>
              <a:ext cx="333747" cy="4380012"/>
            </a:xfrm>
            <a:prstGeom prst="roundRect">
              <a:avLst>
                <a:gd name="adj" fmla="val 40231"/>
              </a:avLst>
            </a:prstGeom>
            <a:gradFill rotWithShape="0">
              <a:gsLst>
                <a:gs pos="0">
                  <a:srgbClr val="FFFFFF"/>
                </a:gs>
                <a:gs pos="100000">
                  <a:srgbClr val="FF0000"/>
                </a:gs>
              </a:gsLst>
              <a:lin ang="270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sp>
          <p:nvSpPr>
            <p:cNvPr id="28" name="AutoShape 5"/>
            <p:cNvSpPr>
              <a:spLocks/>
            </p:cNvSpPr>
            <p:nvPr/>
          </p:nvSpPr>
          <p:spPr bwMode="auto">
            <a:xfrm rot="660000">
              <a:off x="2991447" y="2363019"/>
              <a:ext cx="270123" cy="2933402"/>
            </a:xfrm>
            <a:custGeom>
              <a:avLst/>
              <a:gdLst>
                <a:gd name="T0" fmla="*/ -1583 w 21596"/>
                <a:gd name="T1" fmla="*/ 769011681 h 21600"/>
                <a:gd name="T2" fmla="*/ -320 w 21596"/>
                <a:gd name="T3" fmla="*/ 36783079 h 21600"/>
                <a:gd name="T4" fmla="*/ 3383857 w 21596"/>
                <a:gd name="T5" fmla="*/ 0 h 21600"/>
                <a:gd name="T6" fmla="*/ 3449677 w 21596"/>
                <a:gd name="T7" fmla="*/ 0 h 21600"/>
                <a:gd name="T8" fmla="*/ 6833836 w 21596"/>
                <a:gd name="T9" fmla="*/ 36783079 h 21600"/>
                <a:gd name="T10" fmla="*/ 6832573 w 21596"/>
                <a:gd name="T11" fmla="*/ 769011681 h 21600"/>
                <a:gd name="T12" fmla="*/ 3448414 w 21596"/>
                <a:gd name="T13" fmla="*/ 805794759 h 21600"/>
                <a:gd name="T14" fmla="*/ 3382576 w 21596"/>
                <a:gd name="T15" fmla="*/ 805794759 h 21600"/>
                <a:gd name="T16" fmla="*/ -1583 w 21596"/>
                <a:gd name="T17" fmla="*/ 769011681 h 21600"/>
                <a:gd name="T18" fmla="*/ -1583 w 21596"/>
                <a:gd name="T19" fmla="*/ 769011681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96" h="21600">
                  <a:moveTo>
                    <a:pt x="-5" y="20614"/>
                  </a:moveTo>
                  <a:lnTo>
                    <a:pt x="-1" y="986"/>
                  </a:lnTo>
                  <a:cubicBezTo>
                    <a:pt x="-1" y="442"/>
                    <a:pt x="4787" y="0"/>
                    <a:pt x="10693" y="0"/>
                  </a:cubicBezTo>
                  <a:lnTo>
                    <a:pt x="10901" y="0"/>
                  </a:lnTo>
                  <a:cubicBezTo>
                    <a:pt x="16807" y="0"/>
                    <a:pt x="21595" y="442"/>
                    <a:pt x="21595" y="986"/>
                  </a:cubicBezTo>
                  <a:lnTo>
                    <a:pt x="21591" y="20614"/>
                  </a:lnTo>
                  <a:cubicBezTo>
                    <a:pt x="21591" y="21158"/>
                    <a:pt x="16803" y="21600"/>
                    <a:pt x="10897" y="21600"/>
                  </a:cubicBezTo>
                  <a:lnTo>
                    <a:pt x="10689" y="21600"/>
                  </a:lnTo>
                  <a:cubicBezTo>
                    <a:pt x="4783" y="21600"/>
                    <a:pt x="-5" y="21158"/>
                    <a:pt x="-5" y="20614"/>
                  </a:cubicBezTo>
                  <a:close/>
                  <a:moveTo>
                    <a:pt x="-5" y="20614"/>
                  </a:moveTo>
                </a:path>
              </a:pathLst>
            </a:custGeom>
            <a:gradFill rotWithShape="0">
              <a:gsLst>
                <a:gs pos="0">
                  <a:srgbClr val="FFFFFF"/>
                </a:gs>
                <a:gs pos="100000">
                  <a:srgbClr val="0000FF"/>
                </a:gs>
              </a:gsLst>
              <a:lin ang="336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sp>
          <p:nvSpPr>
            <p:cNvPr id="29" name="AutoShape 6"/>
            <p:cNvSpPr>
              <a:spLocks/>
            </p:cNvSpPr>
            <p:nvPr/>
          </p:nvSpPr>
          <p:spPr bwMode="auto">
            <a:xfrm rot="-840000">
              <a:off x="5322095" y="2267025"/>
              <a:ext cx="270123" cy="3037210"/>
            </a:xfrm>
            <a:custGeom>
              <a:avLst/>
              <a:gdLst>
                <a:gd name="T0" fmla="*/ 1263 w 21596"/>
                <a:gd name="T1" fmla="*/ 825762048 h 21600"/>
                <a:gd name="T2" fmla="*/ 0 w 21596"/>
                <a:gd name="T3" fmla="*/ 38072760 h 21600"/>
                <a:gd name="T4" fmla="*/ 3384159 w 21596"/>
                <a:gd name="T5" fmla="*/ 0 h 21600"/>
                <a:gd name="T6" fmla="*/ 3449997 w 21596"/>
                <a:gd name="T7" fmla="*/ 0 h 21600"/>
                <a:gd name="T8" fmla="*/ 6834156 w 21596"/>
                <a:gd name="T9" fmla="*/ 38072760 h 21600"/>
                <a:gd name="T10" fmla="*/ 6835419 w 21596"/>
                <a:gd name="T11" fmla="*/ 825762048 h 21600"/>
                <a:gd name="T12" fmla="*/ 3451260 w 21596"/>
                <a:gd name="T13" fmla="*/ 863834808 h 21600"/>
                <a:gd name="T14" fmla="*/ 3385440 w 21596"/>
                <a:gd name="T15" fmla="*/ 863834808 h 21600"/>
                <a:gd name="T16" fmla="*/ 1263 w 21596"/>
                <a:gd name="T17" fmla="*/ 825762048 h 21600"/>
                <a:gd name="T18" fmla="*/ 1263 w 21596"/>
                <a:gd name="T19" fmla="*/ 825762048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96" h="21600">
                  <a:moveTo>
                    <a:pt x="4" y="20648"/>
                  </a:moveTo>
                  <a:lnTo>
                    <a:pt x="0" y="952"/>
                  </a:lnTo>
                  <a:cubicBezTo>
                    <a:pt x="0" y="426"/>
                    <a:pt x="4788" y="0"/>
                    <a:pt x="10694" y="0"/>
                  </a:cubicBezTo>
                  <a:lnTo>
                    <a:pt x="10902" y="0"/>
                  </a:lnTo>
                  <a:cubicBezTo>
                    <a:pt x="16808" y="0"/>
                    <a:pt x="21596" y="426"/>
                    <a:pt x="21596" y="952"/>
                  </a:cubicBezTo>
                  <a:lnTo>
                    <a:pt x="21600" y="20648"/>
                  </a:lnTo>
                  <a:cubicBezTo>
                    <a:pt x="21600" y="21174"/>
                    <a:pt x="16812" y="21600"/>
                    <a:pt x="10906" y="21600"/>
                  </a:cubicBezTo>
                  <a:lnTo>
                    <a:pt x="10698" y="21600"/>
                  </a:lnTo>
                  <a:cubicBezTo>
                    <a:pt x="4792" y="21600"/>
                    <a:pt x="4" y="21174"/>
                    <a:pt x="4" y="20648"/>
                  </a:cubicBezTo>
                  <a:close/>
                  <a:moveTo>
                    <a:pt x="4" y="20648"/>
                  </a:moveTo>
                </a:path>
              </a:pathLst>
            </a:custGeom>
            <a:gradFill rotWithShape="0">
              <a:gsLst>
                <a:gs pos="0">
                  <a:srgbClr val="FFFFFF"/>
                </a:gs>
                <a:gs pos="100000">
                  <a:srgbClr val="00FF00"/>
                </a:gs>
              </a:gsLst>
              <a:lin ang="186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grpSp>
          <p:nvGrpSpPr>
            <p:cNvPr id="30" name="Group 29"/>
            <p:cNvGrpSpPr>
              <a:grpSpLocks/>
            </p:cNvGrpSpPr>
            <p:nvPr/>
          </p:nvGrpSpPr>
          <p:grpSpPr bwMode="auto">
            <a:xfrm>
              <a:off x="2741414" y="1660923"/>
              <a:ext cx="2964656" cy="862831"/>
              <a:chOff x="0" y="0"/>
              <a:chExt cx="2656" cy="773"/>
            </a:xfrm>
          </p:grpSpPr>
          <p:sp>
            <p:nvSpPr>
              <p:cNvPr id="58" name="Oval 8"/>
              <p:cNvSpPr>
                <a:spLocks/>
              </p:cNvSpPr>
              <p:nvPr/>
            </p:nvSpPr>
            <p:spPr bwMode="auto">
              <a:xfrm>
                <a:off x="8" y="0"/>
                <a:ext cx="2631" cy="572"/>
              </a:xfrm>
              <a:prstGeom prst="ellipse">
                <a:avLst/>
              </a:prstGeom>
              <a:gradFill rotWithShape="0">
                <a:gsLst>
                  <a:gs pos="0">
                    <a:srgbClr val="FFFF00"/>
                  </a:gs>
                  <a:gs pos="100000">
                    <a:srgbClr val="FFFFFF"/>
                  </a:gs>
                </a:gsLst>
                <a:lin ang="18000000" scaled="1"/>
              </a:gradFill>
              <a:ln w="38100">
                <a:solidFill>
                  <a:schemeClr val="tx1"/>
                </a:solidFill>
                <a:miter lim="800000"/>
                <a:headEnd/>
                <a:tailEnd/>
              </a:ln>
            </p:spPr>
            <p:txBody>
              <a:bodyPr lIns="0" tIns="0" rIns="0" bIns="0" anchor="ctr"/>
              <a:lstStyle/>
              <a:p>
                <a:pPr algn="ctr" fontAlgn="base">
                  <a:spcBef>
                    <a:spcPct val="0"/>
                  </a:spcBef>
                  <a:spcAft>
                    <a:spcPct val="0"/>
                  </a:spcAft>
                </a:pPr>
                <a:r>
                  <a:rPr lang="en-US" sz="1600" b="1" dirty="0">
                    <a:solidFill>
                      <a:srgbClr val="000000"/>
                    </a:solidFill>
                    <a:ea typeface="MS PGothic" pitchFamily="34" charset="-128"/>
                    <a:sym typeface="Helvetica Neue" pitchFamily="17" charset="0"/>
                  </a:rPr>
                  <a:t>Quality Learning Experiences</a:t>
                </a:r>
              </a:p>
            </p:txBody>
          </p:sp>
          <p:sp>
            <p:nvSpPr>
              <p:cNvPr id="59" name="Freeform 9"/>
              <p:cNvSpPr>
                <a:spLocks/>
              </p:cNvSpPr>
              <p:nvPr/>
            </p:nvSpPr>
            <p:spPr bwMode="auto">
              <a:xfrm>
                <a:off x="0" y="257"/>
                <a:ext cx="2656" cy="516"/>
              </a:xfrm>
              <a:custGeom>
                <a:avLst/>
                <a:gdLst>
                  <a:gd name="T0" fmla="*/ 0 w 21471"/>
                  <a:gd name="T1" fmla="*/ 0 h 18176"/>
                  <a:gd name="T2" fmla="*/ 19 w 21471"/>
                  <a:gd name="T3" fmla="*/ 0 h 18176"/>
                  <a:gd name="T4" fmla="*/ 40 w 21471"/>
                  <a:gd name="T5" fmla="*/ 0 h 18176"/>
                  <a:gd name="T6" fmla="*/ 40 w 21471"/>
                  <a:gd name="T7" fmla="*/ 0 h 18176"/>
                  <a:gd name="T8" fmla="*/ 19 w 21471"/>
                  <a:gd name="T9" fmla="*/ 0 h 18176"/>
                  <a:gd name="T10" fmla="*/ 0 w 21471"/>
                  <a:gd name="T11" fmla="*/ 0 h 18176"/>
                  <a:gd name="T12" fmla="*/ 0 w 21471"/>
                  <a:gd name="T13" fmla="*/ 0 h 18176"/>
                  <a:gd name="T14" fmla="*/ 0 w 21471"/>
                  <a:gd name="T15" fmla="*/ 0 h 181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471" h="18176">
                    <a:moveTo>
                      <a:pt x="0" y="1418"/>
                    </a:moveTo>
                    <a:cubicBezTo>
                      <a:pt x="0" y="1418"/>
                      <a:pt x="942" y="11108"/>
                      <a:pt x="10161" y="10906"/>
                    </a:cubicBezTo>
                    <a:cubicBezTo>
                      <a:pt x="19379" y="10704"/>
                      <a:pt x="21062" y="4850"/>
                      <a:pt x="21331" y="812"/>
                    </a:cubicBezTo>
                    <a:cubicBezTo>
                      <a:pt x="21600" y="-3225"/>
                      <a:pt x="21398" y="9089"/>
                      <a:pt x="21398" y="9291"/>
                    </a:cubicBezTo>
                    <a:cubicBezTo>
                      <a:pt x="21398" y="9493"/>
                      <a:pt x="19110" y="18375"/>
                      <a:pt x="10228" y="18173"/>
                    </a:cubicBezTo>
                    <a:cubicBezTo>
                      <a:pt x="1346" y="17971"/>
                      <a:pt x="0" y="11310"/>
                      <a:pt x="0" y="10906"/>
                    </a:cubicBezTo>
                    <a:cubicBezTo>
                      <a:pt x="0" y="10502"/>
                      <a:pt x="0" y="1418"/>
                      <a:pt x="0" y="1418"/>
                    </a:cubicBezTo>
                    <a:close/>
                    <a:moveTo>
                      <a:pt x="0" y="1418"/>
                    </a:moveTo>
                  </a:path>
                </a:pathLst>
              </a:custGeom>
              <a:gradFill rotWithShape="0">
                <a:gsLst>
                  <a:gs pos="0">
                    <a:srgbClr val="FFFF00"/>
                  </a:gs>
                  <a:gs pos="100000">
                    <a:srgbClr val="FFFFFF"/>
                  </a:gs>
                </a:gsLst>
                <a:lin ang="0" scaled="1"/>
              </a:gradFill>
              <a:ln w="381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grpSp>
        <p:sp>
          <p:nvSpPr>
            <p:cNvPr id="31" name="AutoShape 10"/>
            <p:cNvSpPr>
              <a:spLocks/>
            </p:cNvSpPr>
            <p:nvPr/>
          </p:nvSpPr>
          <p:spPr bwMode="auto">
            <a:xfrm rot="2700000">
              <a:off x="2747555" y="4872819"/>
              <a:ext cx="1674316" cy="356072"/>
            </a:xfrm>
            <a:custGeom>
              <a:avLst/>
              <a:gdLst>
                <a:gd name="T0" fmla="*/ 0 w 21600"/>
                <a:gd name="T1" fmla="*/ 512979 h 21597"/>
                <a:gd name="T2" fmla="*/ 213039303 w 21600"/>
                <a:gd name="T3" fmla="*/ -1641 h 21597"/>
                <a:gd name="T4" fmla="*/ 262516276 w 21600"/>
                <a:gd name="T5" fmla="*/ 10530750 h 21597"/>
                <a:gd name="T6" fmla="*/ 31903017 w 21600"/>
                <a:gd name="T7" fmla="*/ 11874525 h 21597"/>
                <a:gd name="T8" fmla="*/ 0 w 21600"/>
                <a:gd name="T9" fmla="*/ 512979 h 21597"/>
                <a:gd name="T10" fmla="*/ 0 w 21600"/>
                <a:gd name="T11" fmla="*/ 512979 h 215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597">
                  <a:moveTo>
                    <a:pt x="0" y="933"/>
                  </a:moveTo>
                  <a:lnTo>
                    <a:pt x="17529" y="-3"/>
                  </a:lnTo>
                  <a:lnTo>
                    <a:pt x="21600" y="19153"/>
                  </a:lnTo>
                  <a:lnTo>
                    <a:pt x="2625" y="21597"/>
                  </a:lnTo>
                  <a:lnTo>
                    <a:pt x="0" y="933"/>
                  </a:lnTo>
                  <a:close/>
                  <a:moveTo>
                    <a:pt x="0" y="933"/>
                  </a:moveTo>
                </a:path>
              </a:pathLst>
            </a:custGeom>
            <a:gradFill rotWithShape="0">
              <a:gsLst>
                <a:gs pos="0">
                  <a:srgbClr val="4B4BF8"/>
                </a:gs>
                <a:gs pos="100000">
                  <a:srgbClr val="E95656"/>
                </a:gs>
              </a:gsLst>
              <a:lin ang="312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sp>
          <p:nvSpPr>
            <p:cNvPr id="32" name="AutoShape 11"/>
            <p:cNvSpPr>
              <a:spLocks/>
            </p:cNvSpPr>
            <p:nvPr/>
          </p:nvSpPr>
          <p:spPr bwMode="auto">
            <a:xfrm rot="-2700000">
              <a:off x="4079752" y="4822033"/>
              <a:ext cx="1737940" cy="481087"/>
            </a:xfrm>
            <a:custGeom>
              <a:avLst/>
              <a:gdLst>
                <a:gd name="T0" fmla="*/ 55272960 w 21600"/>
                <a:gd name="T1" fmla="*/ 1014 h 21598"/>
                <a:gd name="T2" fmla="*/ 282846472 w 21600"/>
                <a:gd name="T3" fmla="*/ 7212780 h 21598"/>
                <a:gd name="T4" fmla="*/ 252597561 w 21600"/>
                <a:gd name="T5" fmla="*/ 21678509 h 21598"/>
                <a:gd name="T6" fmla="*/ 0 w 21600"/>
                <a:gd name="T7" fmla="*/ 14717612 h 21598"/>
                <a:gd name="T8" fmla="*/ 55272960 w 21600"/>
                <a:gd name="T9" fmla="*/ 1014 h 21598"/>
                <a:gd name="T10" fmla="*/ 55272960 w 21600"/>
                <a:gd name="T11" fmla="*/ 1014 h 215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598">
                  <a:moveTo>
                    <a:pt x="4221" y="1"/>
                  </a:moveTo>
                  <a:lnTo>
                    <a:pt x="21600" y="7187"/>
                  </a:lnTo>
                  <a:lnTo>
                    <a:pt x="19290" y="21601"/>
                  </a:lnTo>
                  <a:lnTo>
                    <a:pt x="0" y="14665"/>
                  </a:lnTo>
                  <a:lnTo>
                    <a:pt x="4221" y="1"/>
                  </a:lnTo>
                  <a:close/>
                  <a:moveTo>
                    <a:pt x="4221" y="1"/>
                  </a:moveTo>
                </a:path>
              </a:pathLst>
            </a:custGeom>
            <a:gradFill rotWithShape="0">
              <a:gsLst>
                <a:gs pos="0">
                  <a:srgbClr val="E95656"/>
                </a:gs>
                <a:gs pos="100000">
                  <a:srgbClr val="5DF84B"/>
                </a:gs>
              </a:gsLst>
              <a:lin ang="1932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sym typeface="GillSans" charset="0"/>
              </a:endParaRPr>
            </a:p>
          </p:txBody>
        </p:sp>
        <p:sp>
          <p:nvSpPr>
            <p:cNvPr id="33" name="Rectangle 12"/>
            <p:cNvSpPr>
              <a:spLocks/>
            </p:cNvSpPr>
            <p:nvPr/>
          </p:nvSpPr>
          <p:spPr bwMode="auto">
            <a:xfrm rot="16860000">
              <a:off x="1685975" y="3701222"/>
              <a:ext cx="2831574" cy="36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algn="ctr" fontAlgn="base">
                <a:spcBef>
                  <a:spcPct val="0"/>
                </a:spcBef>
                <a:spcAft>
                  <a:spcPct val="0"/>
                </a:spcAft>
              </a:pPr>
              <a:r>
                <a:rPr lang="en-US" sz="1600" b="1" spc="-50" dirty="0">
                  <a:solidFill>
                    <a:srgbClr val="000000"/>
                  </a:solidFill>
                  <a:ea typeface="MS PGothic" pitchFamily="34" charset="-128"/>
                  <a:sym typeface="Calibri Bold Italic" charset="0"/>
                </a:rPr>
                <a:t>Relationships</a:t>
              </a:r>
              <a:r>
                <a:rPr lang="en-US" sz="1600" b="1" spc="-50" dirty="0">
                  <a:solidFill>
                    <a:srgbClr val="000000"/>
                  </a:solidFill>
                  <a:ea typeface="MS PGothic" pitchFamily="34" charset="-128"/>
                  <a:sym typeface="Calibri Bold" charset="0"/>
                </a:rPr>
                <a:t> to learning resources</a:t>
              </a:r>
            </a:p>
          </p:txBody>
        </p:sp>
        <p:sp>
          <p:nvSpPr>
            <p:cNvPr id="34" name="AutoShape 13"/>
            <p:cNvSpPr>
              <a:spLocks/>
            </p:cNvSpPr>
            <p:nvPr/>
          </p:nvSpPr>
          <p:spPr bwMode="auto">
            <a:xfrm rot="16200000">
              <a:off x="2109087" y="4483261"/>
              <a:ext cx="4244948" cy="325934"/>
            </a:xfrm>
            <a:custGeom>
              <a:avLst/>
              <a:gdLst>
                <a:gd name="T0" fmla="*/ 0 w 21600"/>
                <a:gd name="T1" fmla="*/ 0 h 21599"/>
                <a:gd name="T2" fmla="*/ 21600 w 21600"/>
                <a:gd name="T3" fmla="*/ 21599 h 21599"/>
              </a:gdLst>
              <a:ahLst/>
              <a:cxnLst/>
              <a:rect l="T0" t="T1" r="T2" b="T3"/>
              <a:pathLst>
                <a:path w="21600" h="21599">
                  <a:moveTo>
                    <a:pt x="0" y="0"/>
                  </a:moveTo>
                  <a:lnTo>
                    <a:pt x="21600" y="-1"/>
                  </a:lnTo>
                  <a:lnTo>
                    <a:pt x="21600" y="21598"/>
                  </a:lnTo>
                  <a:lnTo>
                    <a:pt x="0" y="21599"/>
                  </a:lnTo>
                  <a:lnTo>
                    <a:pt x="0" y="0"/>
                  </a:lnTo>
                  <a:close/>
                  <a:moveTo>
                    <a:pt x="0" y="0"/>
                  </a:move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fontAlgn="base">
                <a:spcBef>
                  <a:spcPct val="0"/>
                </a:spcBef>
                <a:spcAft>
                  <a:spcPct val="0"/>
                </a:spcAft>
              </a:pPr>
              <a:r>
                <a:rPr lang="en-US" sz="1600" b="1" dirty="0">
                  <a:solidFill>
                    <a:srgbClr val="000000"/>
                  </a:solidFill>
                  <a:ea typeface="MS PGothic" pitchFamily="34" charset="-128"/>
                  <a:sym typeface="Calibri Bold Italic" charset="0"/>
                </a:rPr>
                <a:t>Rigor</a:t>
              </a:r>
              <a:r>
                <a:rPr lang="en-US" sz="1600" b="1" dirty="0">
                  <a:solidFill>
                    <a:srgbClr val="000000"/>
                  </a:solidFill>
                  <a:ea typeface="MS PGothic" pitchFamily="34" charset="-128"/>
                  <a:sym typeface="Calibri Bold" charset="0"/>
                </a:rPr>
                <a:t> of curriculum</a:t>
              </a:r>
            </a:p>
          </p:txBody>
        </p:sp>
        <p:sp>
          <p:nvSpPr>
            <p:cNvPr id="35" name="Rectangle 14"/>
            <p:cNvSpPr>
              <a:spLocks/>
            </p:cNvSpPr>
            <p:nvPr/>
          </p:nvSpPr>
          <p:spPr bwMode="auto">
            <a:xfrm rot="4552992">
              <a:off x="4052668" y="3692134"/>
              <a:ext cx="2880360" cy="33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fontAlgn="base">
                <a:spcBef>
                  <a:spcPct val="0"/>
                </a:spcBef>
                <a:spcAft>
                  <a:spcPct val="0"/>
                </a:spcAft>
              </a:pPr>
              <a:r>
                <a:rPr lang="en-US" sz="1600" b="1" dirty="0">
                  <a:solidFill>
                    <a:srgbClr val="000000"/>
                  </a:solidFill>
                  <a:ea typeface="MS PGothic" pitchFamily="34" charset="-128"/>
                  <a:sym typeface="Calibri Bold" charset="0"/>
                </a:rPr>
                <a:t>R</a:t>
              </a:r>
              <a:r>
                <a:rPr lang="en-US" sz="1600" b="1" dirty="0">
                  <a:solidFill>
                    <a:srgbClr val="000000"/>
                  </a:solidFill>
                  <a:ea typeface="MS PGothic" pitchFamily="34" charset="-128"/>
                  <a:sym typeface="Calibri Bold Italic" charset="0"/>
                </a:rPr>
                <a:t>elevance</a:t>
              </a:r>
              <a:r>
                <a:rPr lang="en-US" sz="1600" b="1" dirty="0">
                  <a:solidFill>
                    <a:srgbClr val="000000"/>
                  </a:solidFill>
                  <a:ea typeface="MS PGothic" pitchFamily="34" charset="-128"/>
                  <a:sym typeface="Calibri Bold" charset="0"/>
                </a:rPr>
                <a:t> of content</a:t>
              </a:r>
            </a:p>
          </p:txBody>
        </p:sp>
      </p:grpSp>
      <p:sp>
        <p:nvSpPr>
          <p:cNvPr id="4" name="TextBox 3"/>
          <p:cNvSpPr txBox="1"/>
          <p:nvPr/>
        </p:nvSpPr>
        <p:spPr>
          <a:xfrm>
            <a:off x="4267200" y="2105142"/>
            <a:ext cx="4267200" cy="3693319"/>
          </a:xfrm>
          <a:prstGeom prst="rect">
            <a:avLst/>
          </a:prstGeom>
          <a:noFill/>
        </p:spPr>
        <p:txBody>
          <a:bodyPr wrap="square" rtlCol="0">
            <a:spAutoFit/>
          </a:bodyPr>
          <a:lstStyle/>
          <a:p>
            <a:r>
              <a:rPr lang="en-US" b="1" dirty="0">
                <a:solidFill>
                  <a:srgbClr val="C00000"/>
                </a:solidFill>
              </a:rPr>
              <a:t>Rigor</a:t>
            </a:r>
            <a:r>
              <a:rPr lang="en-US" dirty="0"/>
              <a:t>:</a:t>
            </a:r>
            <a:r>
              <a:rPr lang="en-US" b="1" dirty="0">
                <a:solidFill>
                  <a:srgbClr val="C00000"/>
                </a:solidFill>
              </a:rPr>
              <a:t> </a:t>
            </a:r>
            <a:r>
              <a:rPr lang="en-US" dirty="0" smtClean="0"/>
              <a:t>Increased </a:t>
            </a:r>
            <a:r>
              <a:rPr lang="en-US" dirty="0"/>
              <a:t>challenge of </a:t>
            </a:r>
            <a:r>
              <a:rPr lang="en-US" dirty="0" smtClean="0"/>
              <a:t>content.  Curriculum should be engaging and interesting</a:t>
            </a:r>
          </a:p>
          <a:p>
            <a:endParaRPr lang="en-US" dirty="0"/>
          </a:p>
          <a:p>
            <a:r>
              <a:rPr lang="en-US" b="1" dirty="0">
                <a:solidFill>
                  <a:srgbClr val="00A200"/>
                </a:solidFill>
              </a:rPr>
              <a:t>Relevance</a:t>
            </a:r>
            <a:r>
              <a:rPr lang="en-US" dirty="0"/>
              <a:t>:</a:t>
            </a:r>
            <a:r>
              <a:rPr lang="en-US" b="1" dirty="0">
                <a:solidFill>
                  <a:srgbClr val="C00000"/>
                </a:solidFill>
              </a:rPr>
              <a:t> </a:t>
            </a:r>
            <a:r>
              <a:rPr lang="en-US" dirty="0"/>
              <a:t>Increased relevance of </a:t>
            </a:r>
            <a:r>
              <a:rPr lang="en-US" dirty="0" smtClean="0"/>
              <a:t>content</a:t>
            </a:r>
          </a:p>
          <a:p>
            <a:endParaRPr lang="en-US" dirty="0"/>
          </a:p>
          <a:p>
            <a:r>
              <a:rPr lang="en-US" b="1" dirty="0">
                <a:solidFill>
                  <a:srgbClr val="2121FF"/>
                </a:solidFill>
              </a:rPr>
              <a:t>Relationships</a:t>
            </a:r>
            <a:r>
              <a:rPr lang="en-US" dirty="0"/>
              <a:t>:</a:t>
            </a:r>
            <a:r>
              <a:rPr lang="en-US" b="1" dirty="0">
                <a:solidFill>
                  <a:srgbClr val="C00000"/>
                </a:solidFill>
              </a:rPr>
              <a:t> </a:t>
            </a:r>
            <a:r>
              <a:rPr lang="en-US" dirty="0"/>
              <a:t>Increased availability of </a:t>
            </a:r>
            <a:r>
              <a:rPr lang="en-US" dirty="0" smtClean="0"/>
              <a:t>resources</a:t>
            </a:r>
          </a:p>
          <a:p>
            <a:r>
              <a:rPr lang="en-US" dirty="0"/>
              <a:t/>
            </a:r>
            <a:br>
              <a:rPr lang="en-US" dirty="0"/>
            </a:br>
            <a:r>
              <a:rPr lang="en-US" dirty="0"/>
              <a:t>“It is essential that teachers first establish a close, trusting relationship with students.” – Framework for Quality Learning</a:t>
            </a:r>
            <a:br>
              <a:rPr lang="en-US" dirty="0"/>
            </a:br>
            <a:endParaRPr lang="en-US" dirty="0"/>
          </a:p>
        </p:txBody>
      </p:sp>
    </p:spTree>
    <p:extLst>
      <p:ext uri="{BB962C8B-B14F-4D97-AF65-F5344CB8AC3E}">
        <p14:creationId xmlns:p14="http://schemas.microsoft.com/office/powerpoint/2010/main" val="2391314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p:cNvSpPr>
          <p:nvPr/>
        </p:nvSpPr>
        <p:spPr bwMode="auto">
          <a:xfrm>
            <a:off x="228599" y="2094689"/>
            <a:ext cx="248739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What</a:t>
            </a:r>
            <a:r>
              <a:rPr lang="en-US" sz="2000" dirty="0">
                <a:solidFill>
                  <a:srgbClr val="000000"/>
                </a:solidFill>
                <a:latin typeface="Calibri" pitchFamily="34" charset="0"/>
                <a:ea typeface="MS PGothic" pitchFamily="34" charset="-128"/>
                <a:cs typeface="Calibri" pitchFamily="34" charset="0"/>
                <a:sym typeface="Helvetica Neue" pitchFamily="17" charset="0"/>
              </a:rPr>
              <a:t> students will know, understand, and be able to do</a:t>
            </a:r>
          </a:p>
        </p:txBody>
      </p:sp>
      <p:sp>
        <p:nvSpPr>
          <p:cNvPr id="17412" name="Rectangle 4"/>
          <p:cNvSpPr>
            <a:spLocks/>
          </p:cNvSpPr>
          <p:nvPr/>
        </p:nvSpPr>
        <p:spPr bwMode="auto">
          <a:xfrm>
            <a:off x="334108" y="4923636"/>
            <a:ext cx="3242480" cy="955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What students will use</a:t>
            </a:r>
            <a:r>
              <a:rPr lang="en-US" sz="2000" dirty="0">
                <a:solidFill>
                  <a:srgbClr val="000000"/>
                </a:solidFill>
                <a:latin typeface="Calibri" pitchFamily="34" charset="0"/>
                <a:ea typeface="MS PGothic" pitchFamily="34" charset="-128"/>
                <a:cs typeface="Calibri" pitchFamily="34" charset="0"/>
                <a:sym typeface="Helvetica Neue" pitchFamily="17" charset="0"/>
              </a:rPr>
              <a:t> to </a:t>
            </a:r>
            <a:r>
              <a:rPr lang="en-US" sz="2000" dirty="0" smtClean="0">
                <a:solidFill>
                  <a:srgbClr val="000000"/>
                </a:solidFill>
                <a:latin typeface="Calibri" pitchFamily="34" charset="0"/>
                <a:ea typeface="MS PGothic" pitchFamily="34" charset="-128"/>
                <a:cs typeface="Calibri" pitchFamily="34" charset="0"/>
                <a:sym typeface="Helvetica Neue" pitchFamily="17" charset="0"/>
              </a:rPr>
              <a:t/>
            </a:r>
            <a:br>
              <a:rPr lang="en-US" sz="2000" dirty="0" smtClean="0">
                <a:solidFill>
                  <a:srgbClr val="000000"/>
                </a:solidFill>
                <a:latin typeface="Calibri" pitchFamily="34" charset="0"/>
                <a:ea typeface="MS PGothic" pitchFamily="34" charset="-128"/>
                <a:cs typeface="Calibri" pitchFamily="34" charset="0"/>
                <a:sym typeface="Helvetica Neue" pitchFamily="17" charset="0"/>
              </a:rPr>
            </a:br>
            <a:r>
              <a:rPr lang="en-US" sz="2000" dirty="0" smtClean="0">
                <a:solidFill>
                  <a:srgbClr val="000000"/>
                </a:solidFill>
                <a:latin typeface="Calibri" pitchFamily="34" charset="0"/>
                <a:ea typeface="MS PGothic" pitchFamily="34" charset="-128"/>
                <a:cs typeface="Calibri" pitchFamily="34" charset="0"/>
                <a:sym typeface="Helvetica Neue" pitchFamily="17" charset="0"/>
              </a:rPr>
              <a:t>learn (</a:t>
            </a:r>
            <a:r>
              <a:rPr lang="en-US" sz="2000" dirty="0">
                <a:solidFill>
                  <a:srgbClr val="000000"/>
                </a:solidFill>
                <a:latin typeface="Calibri" pitchFamily="34" charset="0"/>
                <a:ea typeface="MS PGothic" pitchFamily="34" charset="-128"/>
                <a:cs typeface="Calibri" pitchFamily="34" charset="0"/>
                <a:sym typeface="Helvetica Neue" pitchFamily="17" charset="0"/>
              </a:rPr>
              <a:t>as well as </a:t>
            </a:r>
            <a:r>
              <a:rPr lang="en-US" sz="2000" i="1" dirty="0">
                <a:solidFill>
                  <a:srgbClr val="000000"/>
                </a:solidFill>
                <a:latin typeface="Calibri" pitchFamily="34" charset="0"/>
                <a:ea typeface="MS PGothic" pitchFamily="34" charset="-128"/>
                <a:cs typeface="Calibri" pitchFamily="34" charset="0"/>
                <a:sym typeface="Helvetica Neue" pitchFamily="17" charset="0"/>
              </a:rPr>
              <a:t>when</a:t>
            </a:r>
            <a:r>
              <a:rPr lang="en-US" sz="2000" dirty="0">
                <a:solidFill>
                  <a:srgbClr val="000000"/>
                </a:solidFill>
                <a:latin typeface="Calibri" pitchFamily="34" charset="0"/>
                <a:ea typeface="MS PGothic" pitchFamily="34" charset="-128"/>
                <a:cs typeface="Calibri" pitchFamily="34" charset="0"/>
                <a:sym typeface="Helvetica Neue" pitchFamily="17" charset="0"/>
              </a:rPr>
              <a:t>, </a:t>
            </a:r>
            <a:r>
              <a:rPr lang="en-US" sz="2000" i="1" dirty="0">
                <a:solidFill>
                  <a:srgbClr val="000000"/>
                </a:solidFill>
                <a:latin typeface="Calibri" pitchFamily="34" charset="0"/>
                <a:ea typeface="MS PGothic" pitchFamily="34" charset="-128"/>
                <a:cs typeface="Calibri" pitchFamily="34" charset="0"/>
                <a:sym typeface="Helvetica Neue" pitchFamily="17" charset="0"/>
              </a:rPr>
              <a:t>where</a:t>
            </a:r>
            <a:r>
              <a:rPr lang="en-US" sz="2000" dirty="0">
                <a:solidFill>
                  <a:srgbClr val="000000"/>
                </a:solidFill>
                <a:latin typeface="Calibri" pitchFamily="34" charset="0"/>
                <a:ea typeface="MS PGothic" pitchFamily="34" charset="-128"/>
                <a:cs typeface="Calibri" pitchFamily="34" charset="0"/>
                <a:sym typeface="Helvetica Neue" pitchFamily="17" charset="0"/>
              </a:rPr>
              <a:t>, and </a:t>
            </a:r>
            <a:r>
              <a:rPr lang="en-US" sz="2000" i="1" dirty="0">
                <a:solidFill>
                  <a:srgbClr val="000000"/>
                </a:solidFill>
                <a:latin typeface="Calibri" pitchFamily="34" charset="0"/>
                <a:ea typeface="MS PGothic" pitchFamily="34" charset="-128"/>
                <a:cs typeface="Calibri" pitchFamily="34" charset="0"/>
                <a:sym typeface="Helvetica Neue" pitchFamily="17" charset="0"/>
              </a:rPr>
              <a:t>with whom</a:t>
            </a:r>
            <a:r>
              <a:rPr lang="en-US" sz="2000" dirty="0">
                <a:solidFill>
                  <a:srgbClr val="000000"/>
                </a:solidFill>
                <a:latin typeface="Calibri" pitchFamily="34" charset="0"/>
                <a:ea typeface="MS PGothic" pitchFamily="34" charset="-128"/>
                <a:cs typeface="Calibri" pitchFamily="34" charset="0"/>
                <a:sym typeface="Helvetica Neue" pitchFamily="17" charset="0"/>
              </a:rPr>
              <a:t>)</a:t>
            </a:r>
          </a:p>
        </p:txBody>
      </p:sp>
      <p:sp>
        <p:nvSpPr>
          <p:cNvPr id="17417" name="Rectangle 9"/>
          <p:cNvSpPr>
            <a:spLocks/>
          </p:cNvSpPr>
          <p:nvPr/>
        </p:nvSpPr>
        <p:spPr bwMode="auto">
          <a:xfrm>
            <a:off x="6312876" y="3514509"/>
            <a:ext cx="2602523"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a14:hiddenLine>
            </a:ext>
          </a:extLst>
        </p:spPr>
        <p:txBody>
          <a:bodyPr lIns="0" tIns="0" rIns="0" bIns="0" anchor="ctr"/>
          <a:lstStyle/>
          <a:p>
            <a:pP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Why</a:t>
            </a:r>
            <a:r>
              <a:rPr lang="en-US" sz="2000" dirty="0">
                <a:solidFill>
                  <a:srgbClr val="000000"/>
                </a:solidFill>
                <a:latin typeface="Calibri" pitchFamily="34" charset="0"/>
                <a:ea typeface="MS PGothic" pitchFamily="34" charset="-128"/>
                <a:cs typeface="Calibri" pitchFamily="34" charset="0"/>
                <a:sym typeface="Helvetica Neue" pitchFamily="17" charset="0"/>
              </a:rPr>
              <a:t> students will learn this content</a:t>
            </a:r>
          </a:p>
        </p:txBody>
      </p:sp>
      <p:grpSp>
        <p:nvGrpSpPr>
          <p:cNvPr id="7" name="Group 6"/>
          <p:cNvGrpSpPr/>
          <p:nvPr/>
        </p:nvGrpSpPr>
        <p:grpSpPr>
          <a:xfrm>
            <a:off x="2715999" y="1295400"/>
            <a:ext cx="5056402" cy="5761528"/>
            <a:chOff x="2715999" y="1271464"/>
            <a:chExt cx="5056402" cy="5761528"/>
          </a:xfrm>
        </p:grpSpPr>
        <p:sp>
          <p:nvSpPr>
            <p:cNvPr id="17413" name="AutoShape 5"/>
            <p:cNvSpPr>
              <a:spLocks/>
            </p:cNvSpPr>
            <p:nvPr/>
          </p:nvSpPr>
          <p:spPr bwMode="auto">
            <a:xfrm>
              <a:off x="3068723" y="4215490"/>
              <a:ext cx="4703678" cy="571500"/>
            </a:xfrm>
            <a:prstGeom prst="rightArrow">
              <a:avLst>
                <a:gd name="adj1" fmla="val 46880"/>
                <a:gd name="adj2" fmla="val 122691"/>
              </a:avLst>
            </a:prstGeom>
            <a:gradFill rotWithShape="0">
              <a:gsLst>
                <a:gs pos="0">
                  <a:srgbClr val="FFFFFF"/>
                </a:gs>
                <a:gs pos="100000">
                  <a:srgbClr val="00FF00"/>
                </a:gs>
              </a:gsLst>
              <a:lin ang="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09" name="Line 1"/>
            <p:cNvSpPr>
              <a:spLocks noChangeShapeType="1"/>
            </p:cNvSpPr>
            <p:nvPr/>
          </p:nvSpPr>
          <p:spPr bwMode="auto">
            <a:xfrm>
              <a:off x="2983890" y="1375850"/>
              <a:ext cx="0" cy="3126507"/>
            </a:xfrm>
            <a:prstGeom prst="line">
              <a:avLst/>
            </a:prstGeom>
            <a:noFill/>
            <a:ln w="635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14" name="Rectangle 6"/>
            <p:cNvSpPr>
              <a:spLocks/>
            </p:cNvSpPr>
            <p:nvPr/>
          </p:nvSpPr>
          <p:spPr bwMode="auto">
            <a:xfrm>
              <a:off x="3336635" y="4346642"/>
              <a:ext cx="319794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a:solidFill>
                    <a:srgbClr val="000000"/>
                  </a:solidFill>
                  <a:latin typeface="Calibri" pitchFamily="34" charset="0"/>
                  <a:ea typeface="MS PGothic" pitchFamily="34" charset="-128"/>
                  <a:cs typeface="Calibri" pitchFamily="34" charset="0"/>
                  <a:sym typeface="Calibri Bold" charset="0"/>
                </a:rPr>
                <a:t>R</a:t>
              </a:r>
              <a:r>
                <a:rPr lang="en-US" sz="1600" b="1" dirty="0">
                  <a:solidFill>
                    <a:srgbClr val="000000"/>
                  </a:solidFill>
                  <a:latin typeface="Calibri" pitchFamily="34" charset="0"/>
                  <a:ea typeface="MS PGothic" pitchFamily="34" charset="-128"/>
                  <a:cs typeface="Calibri" pitchFamily="34" charset="0"/>
                  <a:sym typeface="Calibri Bold Italic" charset="0"/>
                </a:rPr>
                <a:t>elevance</a:t>
              </a:r>
              <a:r>
                <a:rPr lang="en-US" sz="1600" b="1" dirty="0">
                  <a:solidFill>
                    <a:srgbClr val="000000"/>
                  </a:solidFill>
                  <a:latin typeface="Calibri" pitchFamily="34" charset="0"/>
                  <a:ea typeface="MS PGothic" pitchFamily="34" charset="-128"/>
                  <a:cs typeface="Calibri" pitchFamily="34" charset="0"/>
                  <a:sym typeface="Calibri Bold" charset="0"/>
                </a:rPr>
                <a:t> of content</a:t>
              </a:r>
            </a:p>
          </p:txBody>
        </p:sp>
        <p:sp>
          <p:nvSpPr>
            <p:cNvPr id="17418" name="Line 10"/>
            <p:cNvSpPr>
              <a:spLocks noChangeShapeType="1"/>
            </p:cNvSpPr>
            <p:nvPr/>
          </p:nvSpPr>
          <p:spPr bwMode="auto">
            <a:xfrm flipV="1">
              <a:off x="4217303" y="2999937"/>
              <a:ext cx="1971227" cy="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grpSp>
          <p:nvGrpSpPr>
            <p:cNvPr id="2" name="Group 1"/>
            <p:cNvGrpSpPr/>
            <p:nvPr/>
          </p:nvGrpSpPr>
          <p:grpSpPr>
            <a:xfrm>
              <a:off x="2715999" y="1271464"/>
              <a:ext cx="526852" cy="3104760"/>
              <a:chOff x="2803922" y="1422591"/>
              <a:chExt cx="526852" cy="3104760"/>
            </a:xfrm>
          </p:grpSpPr>
          <p:sp>
            <p:nvSpPr>
              <p:cNvPr id="17419" name="AutoShape 11"/>
              <p:cNvSpPr>
                <a:spLocks/>
              </p:cNvSpPr>
              <p:nvPr/>
            </p:nvSpPr>
            <p:spPr bwMode="auto">
              <a:xfrm rot="-5400000">
                <a:off x="1535906" y="2732484"/>
                <a:ext cx="3062883" cy="526852"/>
              </a:xfrm>
              <a:custGeom>
                <a:avLst/>
                <a:gdLst>
                  <a:gd name="T0" fmla="*/ 0 w 21600"/>
                  <a:gd name="T1" fmla="*/ 6339425 h 21600"/>
                  <a:gd name="T2" fmla="*/ 683847400 w 21600"/>
                  <a:gd name="T3" fmla="*/ 6339425 h 21600"/>
                  <a:gd name="T4" fmla="*/ 683847400 w 21600"/>
                  <a:gd name="T5" fmla="*/ 0 h 21600"/>
                  <a:gd name="T6" fmla="*/ 878500334 w 21600"/>
                  <a:gd name="T7" fmla="*/ 12996539 h 21600"/>
                  <a:gd name="T8" fmla="*/ 683847400 w 21600"/>
                  <a:gd name="T9" fmla="*/ 25993078 h 21600"/>
                  <a:gd name="T10" fmla="*/ 683847400 w 21600"/>
                  <a:gd name="T11" fmla="*/ 19653653 h 21600"/>
                  <a:gd name="T12" fmla="*/ 0 w 21600"/>
                  <a:gd name="T13" fmla="*/ 19653653 h 21600"/>
                  <a:gd name="T14" fmla="*/ 0 w 21600"/>
                  <a:gd name="T15" fmla="*/ 6339425 h 21600"/>
                  <a:gd name="T16" fmla="*/ 0 w 21600"/>
                  <a:gd name="T17" fmla="*/ 6339425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268"/>
                    </a:moveTo>
                    <a:lnTo>
                      <a:pt x="16814" y="5268"/>
                    </a:lnTo>
                    <a:lnTo>
                      <a:pt x="16814" y="0"/>
                    </a:lnTo>
                    <a:lnTo>
                      <a:pt x="21600" y="10800"/>
                    </a:lnTo>
                    <a:lnTo>
                      <a:pt x="16814" y="21600"/>
                    </a:lnTo>
                    <a:lnTo>
                      <a:pt x="16814" y="16332"/>
                    </a:lnTo>
                    <a:lnTo>
                      <a:pt x="0" y="16332"/>
                    </a:lnTo>
                    <a:lnTo>
                      <a:pt x="0" y="5268"/>
                    </a:lnTo>
                    <a:close/>
                    <a:moveTo>
                      <a:pt x="0" y="5268"/>
                    </a:moveTo>
                  </a:path>
                </a:pathLst>
              </a:custGeom>
              <a:gradFill rotWithShape="0">
                <a:gsLst>
                  <a:gs pos="0">
                    <a:srgbClr val="FF0000"/>
                  </a:gs>
                  <a:gs pos="100000">
                    <a:srgbClr val="FFFFFF"/>
                  </a:gs>
                </a:gsLst>
                <a:lin ang="540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0" name="AutoShape 12"/>
              <p:cNvSpPr>
                <a:spLocks/>
              </p:cNvSpPr>
              <p:nvPr/>
            </p:nvSpPr>
            <p:spPr bwMode="auto">
              <a:xfrm rot="-5400000">
                <a:off x="1585014" y="2741952"/>
                <a:ext cx="2924473" cy="285751"/>
              </a:xfrm>
              <a:custGeom>
                <a:avLst/>
                <a:gdLst>
                  <a:gd name="T0" fmla="*/ 0 w 21600"/>
                  <a:gd name="T1" fmla="*/ 0 h 21600"/>
                  <a:gd name="T2" fmla="*/ 21600 w 21600"/>
                  <a:gd name="T3" fmla="*/ 21600 h 21600"/>
                </a:gdLst>
                <a:ahLst/>
                <a:cxnLst/>
                <a:rect l="T0" t="T1" r="T2" b="T3"/>
                <a:pathLst>
                  <a:path w="21600" h="21600">
                    <a:moveTo>
                      <a:pt x="0" y="0"/>
                    </a:moveTo>
                    <a:lnTo>
                      <a:pt x="21600" y="0"/>
                    </a:lnTo>
                    <a:lnTo>
                      <a:pt x="21600" y="21600"/>
                    </a:lnTo>
                    <a:lnTo>
                      <a:pt x="0" y="21600"/>
                    </a:lnTo>
                    <a:lnTo>
                      <a:pt x="0" y="0"/>
                    </a:lnTo>
                    <a:close/>
                    <a:moveTo>
                      <a:pt x="0" y="0"/>
                    </a:move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smtClean="0">
                    <a:solidFill>
                      <a:srgbClr val="000000"/>
                    </a:solidFill>
                    <a:latin typeface="Calibri" pitchFamily="34" charset="0"/>
                    <a:ea typeface="MS PGothic" pitchFamily="34" charset="-128"/>
                    <a:cs typeface="Calibri" pitchFamily="34" charset="0"/>
                    <a:sym typeface="Calibri Bold Italic" charset="0"/>
                  </a:rPr>
                  <a:t>Rigor</a:t>
                </a:r>
                <a:r>
                  <a:rPr lang="en-US" sz="1600" b="1" dirty="0" smtClean="0">
                    <a:solidFill>
                      <a:srgbClr val="000000"/>
                    </a:solidFill>
                    <a:latin typeface="Calibri" pitchFamily="34" charset="0"/>
                    <a:ea typeface="MS PGothic" pitchFamily="34" charset="-128"/>
                    <a:cs typeface="Calibri" pitchFamily="34" charset="0"/>
                    <a:sym typeface="Calibri Bold" charset="0"/>
                  </a:rPr>
                  <a:t> </a:t>
                </a:r>
                <a:r>
                  <a:rPr lang="en-US" sz="1600" b="1" dirty="0">
                    <a:solidFill>
                      <a:srgbClr val="000000"/>
                    </a:solidFill>
                    <a:latin typeface="Calibri" pitchFamily="34" charset="0"/>
                    <a:ea typeface="MS PGothic" pitchFamily="34" charset="-128"/>
                    <a:cs typeface="Calibri" pitchFamily="34" charset="0"/>
                    <a:sym typeface="Calibri Bold" charset="0"/>
                  </a:rPr>
                  <a:t>of curriculum</a:t>
                </a:r>
              </a:p>
            </p:txBody>
          </p:sp>
        </p:grpSp>
        <p:sp>
          <p:nvSpPr>
            <p:cNvPr id="17421" name="Line 13"/>
            <p:cNvSpPr>
              <a:spLocks noChangeShapeType="1"/>
            </p:cNvSpPr>
            <p:nvPr/>
          </p:nvSpPr>
          <p:spPr bwMode="auto">
            <a:xfrm>
              <a:off x="3006213" y="1794429"/>
              <a:ext cx="1211090" cy="1205508"/>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2" name="Oval 14"/>
            <p:cNvSpPr>
              <a:spLocks/>
            </p:cNvSpPr>
            <p:nvPr/>
          </p:nvSpPr>
          <p:spPr bwMode="auto">
            <a:xfrm>
              <a:off x="2760647" y="4277999"/>
              <a:ext cx="437555" cy="437555"/>
            </a:xfrm>
            <a:prstGeom prst="ellipse">
              <a:avLst/>
            </a:prstGeom>
            <a:gradFill rotWithShape="0">
              <a:gsLst>
                <a:gs pos="0">
                  <a:srgbClr val="000000"/>
                </a:gs>
                <a:gs pos="100000">
                  <a:srgbClr val="333333"/>
                </a:gs>
              </a:gsLst>
              <a:lin ang="12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3" name="Oval 15"/>
            <p:cNvSpPr>
              <a:spLocks/>
            </p:cNvSpPr>
            <p:nvPr/>
          </p:nvSpPr>
          <p:spPr bwMode="auto">
            <a:xfrm>
              <a:off x="5819065" y="5590661"/>
              <a:ext cx="732234" cy="285750"/>
            </a:xfrm>
            <a:prstGeom prst="ellipse">
              <a:avLst/>
            </a:prstGeom>
            <a:gradFill rotWithShape="0">
              <a:gsLst>
                <a:gs pos="0">
                  <a:srgbClr val="7F7F7F"/>
                </a:gs>
                <a:gs pos="100000">
                  <a:srgbClr val="FFFFFF"/>
                </a:gs>
              </a:gsLst>
              <a:path path="rect">
                <a:fillToRect l="50000" t="50000" r="50000" b="50000"/>
              </a:path>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4" name="Line 16"/>
            <p:cNvSpPr>
              <a:spLocks noChangeShapeType="1"/>
            </p:cNvSpPr>
            <p:nvPr/>
          </p:nvSpPr>
          <p:spPr bwMode="auto">
            <a:xfrm>
              <a:off x="5003115" y="4534728"/>
              <a:ext cx="1185415" cy="12043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9" name="Line 21"/>
            <p:cNvSpPr>
              <a:spLocks noChangeShapeType="1"/>
            </p:cNvSpPr>
            <p:nvPr/>
          </p:nvSpPr>
          <p:spPr bwMode="auto">
            <a:xfrm rot="10800000">
              <a:off x="4216184" y="2999937"/>
              <a:ext cx="1118" cy="273639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30" name="Line 22"/>
            <p:cNvSpPr>
              <a:spLocks noChangeShapeType="1"/>
            </p:cNvSpPr>
            <p:nvPr/>
          </p:nvSpPr>
          <p:spPr bwMode="auto">
            <a:xfrm rot="10800000" flipH="1">
              <a:off x="6188531" y="2955289"/>
              <a:ext cx="0" cy="2783830"/>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31" name="Line 23"/>
            <p:cNvSpPr>
              <a:spLocks noChangeShapeType="1"/>
            </p:cNvSpPr>
            <p:nvPr/>
          </p:nvSpPr>
          <p:spPr bwMode="auto">
            <a:xfrm>
              <a:off x="4216185" y="5736327"/>
              <a:ext cx="1972345" cy="279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32" name="Line 24"/>
            <p:cNvSpPr>
              <a:spLocks noChangeShapeType="1"/>
            </p:cNvSpPr>
            <p:nvPr/>
          </p:nvSpPr>
          <p:spPr bwMode="auto">
            <a:xfrm>
              <a:off x="5010929" y="1804475"/>
              <a:ext cx="1177601" cy="1195462"/>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33" name="Line 25"/>
            <p:cNvSpPr>
              <a:spLocks noChangeShapeType="1"/>
            </p:cNvSpPr>
            <p:nvPr/>
          </p:nvSpPr>
          <p:spPr bwMode="auto">
            <a:xfrm>
              <a:off x="3028538" y="1794429"/>
              <a:ext cx="1982391" cy="10046"/>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34" name="Oval 26"/>
            <p:cNvSpPr>
              <a:spLocks/>
            </p:cNvSpPr>
            <p:nvPr/>
          </p:nvSpPr>
          <p:spPr bwMode="auto">
            <a:xfrm>
              <a:off x="5698514" y="2513269"/>
              <a:ext cx="973336" cy="973336"/>
            </a:xfrm>
            <a:prstGeom prst="ellipse">
              <a:avLst/>
            </a:prstGeom>
            <a:gradFill rotWithShape="0">
              <a:gsLst>
                <a:gs pos="0">
                  <a:srgbClr val="FFFF00"/>
                </a:gs>
                <a:gs pos="100000">
                  <a:srgbClr val="FFFFFF"/>
                </a:gs>
              </a:gsLst>
              <a:lin ang="20520000" scaled="1"/>
            </a:gradFill>
            <a:ln w="25400">
              <a:solidFill>
                <a:schemeClr val="tx1"/>
              </a:solidFill>
              <a:miter lim="800000"/>
              <a:headEnd/>
              <a:tailEnd/>
            </a:ln>
          </p:spPr>
          <p:txBody>
            <a:bodyPr lIns="0" tIns="0" rIns="0" bIns="0" anchor="ctr"/>
            <a:lstStyle/>
            <a:p>
              <a:pPr algn="ctr" fontAlgn="base">
                <a:spcBef>
                  <a:spcPct val="0"/>
                </a:spcBef>
                <a:spcAft>
                  <a:spcPct val="0"/>
                </a:spcAft>
              </a:pPr>
              <a:r>
                <a:rPr lang="en-US" sz="1100" b="1" dirty="0">
                  <a:solidFill>
                    <a:srgbClr val="000000"/>
                  </a:solidFill>
                  <a:latin typeface="Calibri" pitchFamily="34" charset="0"/>
                  <a:ea typeface="MS PGothic" pitchFamily="34" charset="-128"/>
                  <a:cs typeface="Calibri" pitchFamily="34" charset="0"/>
                  <a:sym typeface="Helvetica Neue" pitchFamily="17" charset="0"/>
                </a:rPr>
                <a:t>Quality Learning Experience </a:t>
              </a:r>
              <a:r>
                <a:rPr lang="en-US" sz="1100" dirty="0">
                  <a:solidFill>
                    <a:srgbClr val="000000"/>
                  </a:solidFill>
                  <a:latin typeface="Calibri" pitchFamily="34" charset="0"/>
                  <a:ea typeface="MS PGothic" pitchFamily="34" charset="-128"/>
                  <a:cs typeface="Calibri" pitchFamily="34" charset="0"/>
                  <a:sym typeface="Helvetica Neue" pitchFamily="17" charset="0"/>
                </a:rPr>
                <a:t>for one learner</a:t>
              </a:r>
            </a:p>
          </p:txBody>
        </p:sp>
        <p:sp>
          <p:nvSpPr>
            <p:cNvPr id="17435" name="Line 27"/>
            <p:cNvSpPr>
              <a:spLocks noChangeShapeType="1"/>
            </p:cNvSpPr>
            <p:nvPr/>
          </p:nvSpPr>
          <p:spPr bwMode="auto">
            <a:xfrm rot="10800000" flipH="1">
              <a:off x="5010929" y="1795545"/>
              <a:ext cx="0" cy="2732484"/>
            </a:xfrm>
            <a:prstGeom prst="line">
              <a:avLst/>
            </a:prstGeom>
            <a:noFill/>
            <a:ln w="38100">
              <a:solidFill>
                <a:schemeClr val="tx1"/>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6" name="Freeform 18"/>
            <p:cNvSpPr>
              <a:spLocks/>
            </p:cNvSpPr>
            <p:nvPr/>
          </p:nvSpPr>
          <p:spPr bwMode="auto">
            <a:xfrm rot="2700000">
              <a:off x="2532924" y="5275975"/>
              <a:ext cx="2987182" cy="526852"/>
            </a:xfrm>
            <a:custGeom>
              <a:avLst/>
              <a:gdLst>
                <a:gd name="T0" fmla="*/ 2147483647 w 21600"/>
                <a:gd name="T1" fmla="*/ 681781583 h 21600"/>
                <a:gd name="T2" fmla="*/ 2147483647 w 21600"/>
                <a:gd name="T3" fmla="*/ 901695062 h 21600"/>
                <a:gd name="T4" fmla="*/ 2147483647 w 21600"/>
                <a:gd name="T5" fmla="*/ 450847531 h 21600"/>
                <a:gd name="T6" fmla="*/ 2147483647 w 21600"/>
                <a:gd name="T7" fmla="*/ 0 h 21600"/>
                <a:gd name="T8" fmla="*/ 2147483647 w 21600"/>
                <a:gd name="T9" fmla="*/ 219913479 h 21600"/>
                <a:gd name="T10" fmla="*/ 0 w 21600"/>
                <a:gd name="T11" fmla="*/ 219913479 h 21600"/>
                <a:gd name="T12" fmla="*/ 0 w 21600"/>
                <a:gd name="T13" fmla="*/ 681781583 h 21600"/>
                <a:gd name="T14" fmla="*/ 2147483647 w 21600"/>
                <a:gd name="T15" fmla="*/ 681781583 h 21600"/>
                <a:gd name="T16" fmla="*/ 2147483647 w 21600"/>
                <a:gd name="T17" fmla="*/ 681781583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16470" y="16332"/>
                  </a:moveTo>
                  <a:lnTo>
                    <a:pt x="16470" y="21600"/>
                  </a:lnTo>
                  <a:lnTo>
                    <a:pt x="21600" y="10800"/>
                  </a:lnTo>
                  <a:lnTo>
                    <a:pt x="16470" y="0"/>
                  </a:lnTo>
                  <a:lnTo>
                    <a:pt x="16470" y="5268"/>
                  </a:lnTo>
                  <a:lnTo>
                    <a:pt x="0" y="5268"/>
                  </a:lnTo>
                  <a:lnTo>
                    <a:pt x="0" y="16332"/>
                  </a:lnTo>
                  <a:lnTo>
                    <a:pt x="16470" y="16332"/>
                  </a:lnTo>
                  <a:close/>
                  <a:moveTo>
                    <a:pt x="16470" y="16332"/>
                  </a:moveTo>
                </a:path>
              </a:pathLst>
            </a:custGeom>
            <a:gradFill rotWithShape="0">
              <a:gsLst>
                <a:gs pos="0">
                  <a:srgbClr val="FFFFFF"/>
                </a:gs>
                <a:gs pos="100000">
                  <a:srgbClr val="0000FF"/>
                </a:gs>
              </a:gsLst>
              <a:lin ang="2700000" scaled="1"/>
            </a:gradFill>
            <a:ln w="25400" cap="flat">
              <a:solidFill>
                <a:schemeClr val="tx1"/>
              </a:solidFill>
              <a:prstDash val="solid"/>
              <a:miter lim="800000"/>
              <a:headEnd type="none" w="med" len="med"/>
              <a:tailEnd type="none" w="med" len="med"/>
            </a:ln>
          </p:spPr>
          <p:txBody>
            <a:bodyPr lIns="0" tIns="0" rIns="0" bIns="0" anchor="ctr" anchorCtr="0"/>
            <a:lstStyle/>
            <a:p>
              <a:pPr fontAlgn="base">
                <a:spcBef>
                  <a:spcPct val="0"/>
                </a:spcBef>
                <a:spcAft>
                  <a:spcPct val="0"/>
                </a:spcAft>
              </a:pPr>
              <a:endParaRPr lang="en-US" sz="1600" b="1" spc="-60" dirty="0">
                <a:solidFill>
                  <a:srgbClr val="000000"/>
                </a:solidFill>
                <a:latin typeface="Calibri" pitchFamily="34" charset="0"/>
                <a:cs typeface="Calibri" pitchFamily="34" charset="0"/>
                <a:sym typeface="GillSans" charset="0"/>
              </a:endParaRPr>
            </a:p>
          </p:txBody>
        </p:sp>
        <p:sp>
          <p:nvSpPr>
            <p:cNvPr id="17427" name="Oval 19"/>
            <p:cNvSpPr>
              <a:spLocks/>
            </p:cNvSpPr>
            <p:nvPr/>
          </p:nvSpPr>
          <p:spPr bwMode="auto">
            <a:xfrm>
              <a:off x="2876733" y="4385154"/>
              <a:ext cx="258961" cy="258961"/>
            </a:xfrm>
            <a:prstGeom prst="ellipse">
              <a:avLst/>
            </a:prstGeom>
            <a:gradFill rotWithShape="0">
              <a:gsLst>
                <a:gs pos="0">
                  <a:srgbClr val="FFFFFF"/>
                </a:gs>
                <a:gs pos="100000">
                  <a:srgbClr val="E8E9FD"/>
                </a:gs>
              </a:gsLst>
              <a:lin ang="2700000" scaled="1"/>
            </a:gra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a:solidFill>
                  <a:srgbClr val="000000"/>
                </a:solidFill>
                <a:latin typeface="Calibri" pitchFamily="34" charset="0"/>
                <a:cs typeface="Calibri" pitchFamily="34" charset="0"/>
                <a:sym typeface="GillSans" charset="0"/>
              </a:endParaRPr>
            </a:p>
          </p:txBody>
        </p:sp>
        <p:sp>
          <p:nvSpPr>
            <p:cNvPr id="17428" name="Rectangle 20"/>
            <p:cNvSpPr>
              <a:spLocks/>
            </p:cNvSpPr>
            <p:nvPr/>
          </p:nvSpPr>
          <p:spPr bwMode="auto">
            <a:xfrm rot="2700000">
              <a:off x="2579621" y="5299915"/>
              <a:ext cx="270569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spc="-60" dirty="0">
                  <a:solidFill>
                    <a:srgbClr val="000000"/>
                  </a:solidFill>
                  <a:latin typeface="Calibri" pitchFamily="34" charset="0"/>
                  <a:ea typeface="MS PGothic" pitchFamily="34" charset="-128"/>
                  <a:cs typeface="Calibri" pitchFamily="34" charset="0"/>
                  <a:sym typeface="Calibri Bold Italic" charset="0"/>
                </a:rPr>
                <a:t>Relationships</a:t>
              </a:r>
              <a:r>
                <a:rPr lang="en-US" sz="1600" b="1" spc="-60" dirty="0">
                  <a:solidFill>
                    <a:srgbClr val="000000"/>
                  </a:solidFill>
                  <a:latin typeface="Calibri" pitchFamily="34" charset="0"/>
                  <a:ea typeface="MS PGothic" pitchFamily="34" charset="-128"/>
                  <a:cs typeface="Calibri" pitchFamily="34" charset="0"/>
                  <a:sym typeface="Calibri Bold" charset="0"/>
                </a:rPr>
                <a:t> to learning resources</a:t>
              </a:r>
            </a:p>
          </p:txBody>
        </p:sp>
      </p:grpSp>
      <p:sp>
        <p:nvSpPr>
          <p:cNvPr id="30" name="Title 1"/>
          <p:cNvSpPr txBox="1">
            <a:spLocks/>
          </p:cNvSpPr>
          <p:nvPr/>
        </p:nvSpPr>
        <p:spPr>
          <a:xfrm>
            <a:off x="3376016" y="175491"/>
            <a:ext cx="5484955" cy="2307342"/>
          </a:xfrm>
          <a:prstGeom prst="rect">
            <a:avLst/>
          </a:prstGeom>
        </p:spPr>
        <p:txBody>
          <a:bodyPr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spcBef>
                <a:spcPts val="0"/>
              </a:spcBef>
              <a:spcAft>
                <a:spcPts val="600"/>
              </a:spcAft>
            </a:pPr>
            <a:r>
              <a:rPr lang="en-US" sz="3600" dirty="0" smtClean="0">
                <a:solidFill>
                  <a:srgbClr val="31859C"/>
                </a:solidFill>
                <a:latin typeface="Calibri" pitchFamily="34" charset="0"/>
                <a:cs typeface="Calibri" pitchFamily="34" charset="0"/>
              </a:rPr>
              <a:t>Measuring Our Mission</a:t>
            </a:r>
          </a:p>
          <a:p>
            <a:pPr algn="r">
              <a:spcBef>
                <a:spcPts val="0"/>
              </a:spcBef>
              <a:spcAft>
                <a:spcPts val="600"/>
              </a:spcAft>
            </a:pPr>
            <a:r>
              <a:rPr lang="en-US" sz="2200" dirty="0" smtClean="0">
                <a:solidFill>
                  <a:prstClr val="black"/>
                </a:solidFill>
                <a:latin typeface="Calibri" pitchFamily="34" charset="0"/>
                <a:cs typeface="Calibri" pitchFamily="34" charset="0"/>
              </a:rPr>
              <a:t>Establishing a community of learners and learning through </a:t>
            </a:r>
            <a:r>
              <a:rPr lang="en-US" sz="2200" b="1" dirty="0" smtClean="0">
                <a:solidFill>
                  <a:prstClr val="black"/>
                </a:solidFill>
                <a:latin typeface="Calibri" pitchFamily="34" charset="0"/>
                <a:cs typeface="Calibri" pitchFamily="34" charset="0"/>
              </a:rPr>
              <a:t>relationships</a:t>
            </a:r>
            <a:r>
              <a:rPr lang="en-US" sz="2200" dirty="0" smtClean="0">
                <a:solidFill>
                  <a:prstClr val="black"/>
                </a:solidFill>
                <a:latin typeface="Calibri" pitchFamily="34" charset="0"/>
                <a:cs typeface="Calibri" pitchFamily="34" charset="0"/>
              </a:rPr>
              <a:t>, </a:t>
            </a:r>
            <a:r>
              <a:rPr lang="en-US" sz="2200" b="1" dirty="0" smtClean="0">
                <a:solidFill>
                  <a:prstClr val="black"/>
                </a:solidFill>
                <a:latin typeface="Calibri" pitchFamily="34" charset="0"/>
                <a:cs typeface="Calibri" pitchFamily="34" charset="0"/>
              </a:rPr>
              <a:t>relevance </a:t>
            </a:r>
            <a:br>
              <a:rPr lang="en-US" sz="2200" b="1" dirty="0" smtClean="0">
                <a:solidFill>
                  <a:prstClr val="black"/>
                </a:solidFill>
                <a:latin typeface="Calibri" pitchFamily="34" charset="0"/>
                <a:cs typeface="Calibri" pitchFamily="34" charset="0"/>
              </a:rPr>
            </a:br>
            <a:r>
              <a:rPr lang="en-US" sz="2200" dirty="0" smtClean="0">
                <a:solidFill>
                  <a:prstClr val="black"/>
                </a:solidFill>
                <a:latin typeface="Calibri" pitchFamily="34" charset="0"/>
                <a:cs typeface="Calibri" pitchFamily="34" charset="0"/>
              </a:rPr>
              <a:t>and</a:t>
            </a:r>
            <a:r>
              <a:rPr lang="en-US" sz="2200" b="1" dirty="0" smtClean="0">
                <a:solidFill>
                  <a:prstClr val="black"/>
                </a:solidFill>
                <a:latin typeface="Calibri" pitchFamily="34" charset="0"/>
                <a:cs typeface="Calibri" pitchFamily="34" charset="0"/>
              </a:rPr>
              <a:t> rigor</a:t>
            </a:r>
            <a:r>
              <a:rPr lang="en-US" sz="2200" dirty="0" smtClean="0">
                <a:solidFill>
                  <a:prstClr val="black"/>
                </a:solidFill>
                <a:latin typeface="Calibri" pitchFamily="34" charset="0"/>
                <a:cs typeface="Calibri" pitchFamily="34" charset="0"/>
              </a:rPr>
              <a:t>, one student </a:t>
            </a:r>
            <a:br>
              <a:rPr lang="en-US" sz="2200" dirty="0" smtClean="0">
                <a:solidFill>
                  <a:prstClr val="black"/>
                </a:solidFill>
                <a:latin typeface="Calibri" pitchFamily="34" charset="0"/>
                <a:cs typeface="Calibri" pitchFamily="34" charset="0"/>
              </a:rPr>
            </a:br>
            <a:r>
              <a:rPr lang="en-US" sz="2200" dirty="0" smtClean="0">
                <a:solidFill>
                  <a:prstClr val="black"/>
                </a:solidFill>
                <a:latin typeface="Calibri" pitchFamily="34" charset="0"/>
                <a:cs typeface="Calibri" pitchFamily="34" charset="0"/>
              </a:rPr>
              <a:t>at a time</a:t>
            </a:r>
          </a:p>
        </p:txBody>
      </p:sp>
    </p:spTree>
    <p:extLst>
      <p:ext uri="{BB962C8B-B14F-4D97-AF65-F5344CB8AC3E}">
        <p14:creationId xmlns:p14="http://schemas.microsoft.com/office/powerpoint/2010/main" val="3848843334"/>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Sans"/>
        <a:ea typeface="ヒラギノ角ゴ ProN W3"/>
        <a:cs typeface="ヒラギノ角ゴ ProN W3"/>
      </a:majorFont>
      <a:minorFont>
        <a:latin typeface="Gill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Sans" charset="0"/>
            <a:ea typeface="ヒラギノ角ゴ ProN W3" charset="0"/>
            <a:cs typeface="ヒラギノ角ゴ ProN W3" charset="0"/>
            <a:sym typeface="Gill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Sans" charset="0"/>
            <a:ea typeface="ヒラギノ角ゴ ProN W3" charset="0"/>
            <a:cs typeface="ヒラギノ角ゴ ProN W3" charset="0"/>
            <a:sym typeface="Gill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sig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1794</TotalTime>
  <Words>1919</Words>
  <Application>Microsoft Office PowerPoint</Application>
  <PresentationFormat>On-screen Show (4:3)</PresentationFormat>
  <Paragraphs>130</Paragraphs>
  <Slides>16</Slides>
  <Notes>10</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Blank</vt:lpstr>
      <vt:lpstr>DesignTemplate</vt:lpstr>
      <vt:lpstr>Contemporary Design for  21st Century Learning Board Work Session October 25, 2012 </vt:lpstr>
      <vt:lpstr>PowerPoint Presentation</vt:lpstr>
      <vt:lpstr>PowerPoint Presentation</vt:lpstr>
      <vt:lpstr>PowerPoint Presentation</vt:lpstr>
      <vt:lpstr>Meeting Planner</vt:lpstr>
      <vt:lpstr>PowerPoint Presentation</vt:lpstr>
      <vt:lpstr>Framework for Quality Learning 21st Century Learning</vt:lpstr>
      <vt:lpstr>Quality Learning Experiences Establishing a community of learners and learning through relationships, relevance and rigor, one student at a time   </vt:lpstr>
      <vt:lpstr>PowerPoint Presentation</vt:lpstr>
      <vt:lpstr>Rigor: Increased challenge of content</vt:lpstr>
      <vt:lpstr>Relevance: Increased relevance of content</vt:lpstr>
      <vt:lpstr>Relationships: Increased availability of resources “It is essential that teachers first establish a close, trusting relationship with students.” – Framework for Quality Learning </vt:lpstr>
      <vt:lpstr>Tonight’s Work Sessions</vt:lpstr>
      <vt:lpstr>PowerPoint Presentation</vt:lpstr>
      <vt:lpstr>Guiding Questions</vt:lpstr>
      <vt:lpstr>What’s Next?</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Learning</dc:title>
  <dc:creator>acps</dc:creator>
  <cp:lastModifiedBy>acps</cp:lastModifiedBy>
  <cp:revision>114</cp:revision>
  <cp:lastPrinted>2012-10-25T16:16:12Z</cp:lastPrinted>
  <dcterms:created xsi:type="dcterms:W3CDTF">2012-10-19T00:43:13Z</dcterms:created>
  <dcterms:modified xsi:type="dcterms:W3CDTF">2012-10-25T18:04:58Z</dcterms:modified>
</cp:coreProperties>
</file>